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 id="2147483667" r:id="rId2"/>
  </p:sldMasterIdLst>
  <p:notesMasterIdLst>
    <p:notesMasterId r:id="rId53"/>
  </p:notesMasterIdLst>
  <p:handoutMasterIdLst>
    <p:handoutMasterId r:id="rId54"/>
  </p:handoutMasterIdLst>
  <p:sldIdLst>
    <p:sldId id="332" r:id="rId3"/>
    <p:sldId id="370" r:id="rId4"/>
    <p:sldId id="369" r:id="rId5"/>
    <p:sldId id="297" r:id="rId6"/>
    <p:sldId id="299" r:id="rId7"/>
    <p:sldId id="326" r:id="rId8"/>
    <p:sldId id="317" r:id="rId9"/>
    <p:sldId id="318" r:id="rId10"/>
    <p:sldId id="319" r:id="rId11"/>
    <p:sldId id="320" r:id="rId12"/>
    <p:sldId id="321" r:id="rId13"/>
    <p:sldId id="322" r:id="rId14"/>
    <p:sldId id="323" r:id="rId15"/>
    <p:sldId id="324" r:id="rId16"/>
    <p:sldId id="325" r:id="rId17"/>
    <p:sldId id="331" r:id="rId18"/>
    <p:sldId id="344" r:id="rId19"/>
    <p:sldId id="338" r:id="rId20"/>
    <p:sldId id="333" r:id="rId21"/>
    <p:sldId id="337" r:id="rId22"/>
    <p:sldId id="341" r:id="rId23"/>
    <p:sldId id="342" r:id="rId24"/>
    <p:sldId id="343" r:id="rId25"/>
    <p:sldId id="336" r:id="rId26"/>
    <p:sldId id="339" r:id="rId27"/>
    <p:sldId id="340"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59" r:id="rId43"/>
    <p:sldId id="360" r:id="rId44"/>
    <p:sldId id="361" r:id="rId45"/>
    <p:sldId id="362" r:id="rId46"/>
    <p:sldId id="363" r:id="rId47"/>
    <p:sldId id="364" r:id="rId48"/>
    <p:sldId id="365" r:id="rId49"/>
    <p:sldId id="366" r:id="rId50"/>
    <p:sldId id="367" r:id="rId51"/>
    <p:sldId id="368" r:id="rId52"/>
  </p:sldIdLst>
  <p:sldSz cx="9144000" cy="6858000" type="screen4x3"/>
  <p:notesSz cx="6858000" cy="9144000"/>
  <p:defaultTextStyle>
    <a:defPPr>
      <a:defRPr lang="en-US"/>
    </a:defPPr>
    <a:lvl1pPr algn="l" rtl="0" eaLnBrk="0" fontAlgn="base" hangingPunct="0">
      <a:spcBef>
        <a:spcPct val="0"/>
      </a:spcBef>
      <a:spcAft>
        <a:spcPct val="0"/>
      </a:spcAft>
      <a:defRPr sz="1200" b="1" kern="1200">
        <a:solidFill>
          <a:schemeClr val="tx1"/>
        </a:solidFill>
        <a:latin typeface="Arial" pitchFamily="-123" charset="0"/>
        <a:ea typeface="ＭＳ Ｐゴシック" pitchFamily="-123" charset="-128"/>
        <a:cs typeface="ＭＳ Ｐゴシック" pitchFamily="-123" charset="-128"/>
      </a:defRPr>
    </a:lvl1pPr>
    <a:lvl2pPr marL="457200" algn="l" rtl="0" eaLnBrk="0" fontAlgn="base" hangingPunct="0">
      <a:spcBef>
        <a:spcPct val="0"/>
      </a:spcBef>
      <a:spcAft>
        <a:spcPct val="0"/>
      </a:spcAft>
      <a:defRPr sz="1200" b="1" kern="1200">
        <a:solidFill>
          <a:schemeClr val="tx1"/>
        </a:solidFill>
        <a:latin typeface="Arial" pitchFamily="-123" charset="0"/>
        <a:ea typeface="ＭＳ Ｐゴシック" pitchFamily="-123" charset="-128"/>
        <a:cs typeface="ＭＳ Ｐゴシック" pitchFamily="-123" charset="-128"/>
      </a:defRPr>
    </a:lvl2pPr>
    <a:lvl3pPr marL="914400" algn="l" rtl="0" eaLnBrk="0" fontAlgn="base" hangingPunct="0">
      <a:spcBef>
        <a:spcPct val="0"/>
      </a:spcBef>
      <a:spcAft>
        <a:spcPct val="0"/>
      </a:spcAft>
      <a:defRPr sz="1200" b="1" kern="1200">
        <a:solidFill>
          <a:schemeClr val="tx1"/>
        </a:solidFill>
        <a:latin typeface="Arial" pitchFamily="-123" charset="0"/>
        <a:ea typeface="ＭＳ Ｐゴシック" pitchFamily="-123" charset="-128"/>
        <a:cs typeface="ＭＳ Ｐゴシック" pitchFamily="-123" charset="-128"/>
      </a:defRPr>
    </a:lvl3pPr>
    <a:lvl4pPr marL="1371600" algn="l" rtl="0" eaLnBrk="0" fontAlgn="base" hangingPunct="0">
      <a:spcBef>
        <a:spcPct val="0"/>
      </a:spcBef>
      <a:spcAft>
        <a:spcPct val="0"/>
      </a:spcAft>
      <a:defRPr sz="1200" b="1" kern="1200">
        <a:solidFill>
          <a:schemeClr val="tx1"/>
        </a:solidFill>
        <a:latin typeface="Arial" pitchFamily="-123" charset="0"/>
        <a:ea typeface="ＭＳ Ｐゴシック" pitchFamily="-123" charset="-128"/>
        <a:cs typeface="ＭＳ Ｐゴシック" pitchFamily="-123" charset="-128"/>
      </a:defRPr>
    </a:lvl4pPr>
    <a:lvl5pPr marL="1828800" algn="l" rtl="0" eaLnBrk="0" fontAlgn="base" hangingPunct="0">
      <a:spcBef>
        <a:spcPct val="0"/>
      </a:spcBef>
      <a:spcAft>
        <a:spcPct val="0"/>
      </a:spcAft>
      <a:defRPr sz="1200" b="1"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1200" b="1"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1200" b="1"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1200" b="1"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1200" b="1" kern="1200">
        <a:solidFill>
          <a:schemeClr val="tx1"/>
        </a:solidFill>
        <a:latin typeface="Arial" pitchFamily="-123" charset="0"/>
        <a:ea typeface="ＭＳ Ｐゴシック" pitchFamily="-123" charset="-128"/>
        <a:cs typeface="ＭＳ Ｐゴシック" pitchFamily="-12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F50FF"/>
    <a:srgbClr val="66CCFF"/>
    <a:srgbClr val="008040"/>
    <a:srgbClr val="848484"/>
    <a:srgbClr val="9B9B9B"/>
    <a:srgbClr val="CCFF66"/>
    <a:srgbClr val="605D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87074" autoAdjust="0"/>
  </p:normalViewPr>
  <p:slideViewPr>
    <p:cSldViewPr>
      <p:cViewPr varScale="1">
        <p:scale>
          <a:sx n="74" d="100"/>
          <a:sy n="74" d="100"/>
        </p:scale>
        <p:origin x="1152" y="6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11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i="1"/>
            </a:lvl1pPr>
          </a:lstStyle>
          <a:p>
            <a:endParaRPr lang="en-US"/>
          </a:p>
        </p:txBody>
      </p:sp>
      <p:sp>
        <p:nvSpPr>
          <p:cNvPr id="911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i="1"/>
            </a:lvl1pPr>
          </a:lstStyle>
          <a:p>
            <a:endParaRPr lang="en-US"/>
          </a:p>
        </p:txBody>
      </p:sp>
      <p:sp>
        <p:nvSpPr>
          <p:cNvPr id="911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i="1"/>
            </a:lvl1pPr>
          </a:lstStyle>
          <a:p>
            <a:endParaRPr lang="en-US"/>
          </a:p>
        </p:txBody>
      </p:sp>
      <p:sp>
        <p:nvSpPr>
          <p:cNvPr id="911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i="1"/>
            </a:lvl1pPr>
          </a:lstStyle>
          <a:p>
            <a:fld id="{FA877BB3-E544-4B2C-AE05-0BC685DF9307}" type="slidenum">
              <a:rPr lang="en-US"/>
              <a:pPr/>
              <a:t>‹#›</a:t>
            </a:fld>
            <a:endParaRPr lang="en-US"/>
          </a:p>
        </p:txBody>
      </p:sp>
    </p:spTree>
    <p:extLst>
      <p:ext uri="{BB962C8B-B14F-4D97-AF65-F5344CB8AC3E}">
        <p14:creationId xmlns:p14="http://schemas.microsoft.com/office/powerpoint/2010/main" val="481175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b="0"/>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b="0"/>
            </a:lvl1pPr>
          </a:lstStyle>
          <a:p>
            <a:endParaRPr lang="en-US"/>
          </a:p>
        </p:txBody>
      </p:sp>
      <p:sp>
        <p:nvSpPr>
          <p:cNvPr id="3076" name="Placeholder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b="0"/>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b="0"/>
            </a:lvl1pPr>
          </a:lstStyle>
          <a:p>
            <a:fld id="{44116F1E-7B98-46D5-B15C-A39F97E9CABF}" type="slidenum">
              <a:rPr lang="en-US"/>
              <a:pPr/>
              <a:t>‹#›</a:t>
            </a:fld>
            <a:endParaRPr lang="en-US"/>
          </a:p>
        </p:txBody>
      </p:sp>
    </p:spTree>
    <p:extLst>
      <p:ext uri="{BB962C8B-B14F-4D97-AF65-F5344CB8AC3E}">
        <p14:creationId xmlns:p14="http://schemas.microsoft.com/office/powerpoint/2010/main" val="33770082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30000"/>
      </a:spcBef>
      <a:spcAft>
        <a:spcPct val="0"/>
      </a:spcAft>
      <a:defRPr sz="1200" kern="1200">
        <a:solidFill>
          <a:schemeClr val="tx1"/>
        </a:solidFill>
        <a:latin typeface="Arial" pitchFamily="-123" charset="0"/>
        <a:ea typeface="ＭＳ Ｐゴシック" pitchFamily="-123" charset="-128"/>
        <a:cs typeface="+mn-cs"/>
      </a:defRPr>
    </a:lvl2pPr>
    <a:lvl3pPr marL="914400" algn="l" rtl="0" fontAlgn="base">
      <a:spcBef>
        <a:spcPct val="30000"/>
      </a:spcBef>
      <a:spcAft>
        <a:spcPct val="0"/>
      </a:spcAft>
      <a:defRPr sz="1200" kern="1200">
        <a:solidFill>
          <a:schemeClr val="tx1"/>
        </a:solidFill>
        <a:latin typeface="Arial" pitchFamily="-123" charset="0"/>
        <a:ea typeface="ＭＳ Ｐゴシック" pitchFamily="-123" charset="-128"/>
        <a:cs typeface="+mn-cs"/>
      </a:defRPr>
    </a:lvl3pPr>
    <a:lvl4pPr marL="1371600" algn="l" rtl="0" fontAlgn="base">
      <a:spcBef>
        <a:spcPct val="30000"/>
      </a:spcBef>
      <a:spcAft>
        <a:spcPct val="0"/>
      </a:spcAft>
      <a:defRPr sz="1200" kern="1200">
        <a:solidFill>
          <a:schemeClr val="tx1"/>
        </a:solidFill>
        <a:latin typeface="Arial" pitchFamily="-123" charset="0"/>
        <a:ea typeface="ＭＳ Ｐゴシック" pitchFamily="-123" charset="-128"/>
        <a:cs typeface="+mn-cs"/>
      </a:defRPr>
    </a:lvl4pPr>
    <a:lvl5pPr marL="1828800" algn="l" rtl="0" fontAlgn="base">
      <a:spcBef>
        <a:spcPct val="30000"/>
      </a:spcBef>
      <a:spcAft>
        <a:spcPct val="0"/>
      </a:spcAft>
      <a:defRPr sz="1200" kern="1200">
        <a:solidFill>
          <a:schemeClr val="tx1"/>
        </a:solidFill>
        <a:latin typeface="Arial" pitchFamily="-123" charset="0"/>
        <a:ea typeface="ＭＳ Ｐゴシック" pitchFamily="-12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33412-E28D-444B-98E0-DB6A4DB9DA4A}" type="slidenum">
              <a:rPr lang="en-US"/>
              <a:pPr/>
              <a:t>4</a:t>
            </a:fld>
            <a:endParaRPr lang="en-US"/>
          </a:p>
        </p:txBody>
      </p:sp>
      <p:sp>
        <p:nvSpPr>
          <p:cNvPr id="120834" name="Placeholder 2"/>
          <p:cNvSpPr>
            <a:spLocks noGrp="1" noRot="1" noChangeAspect="1" noChangeArrowheads="1" noTextEdit="1"/>
          </p:cNvSpPr>
          <p:nvPr>
            <p:ph type="sldImg"/>
          </p:nvPr>
        </p:nvSpPr>
        <p:spPr>
          <a:ln/>
        </p:spPr>
      </p:sp>
      <p:sp>
        <p:nvSpPr>
          <p:cNvPr id="120835"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61868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152CC6-0493-4FC6-8BF0-DE342AB9356A}" type="slidenum">
              <a:rPr lang="en-US"/>
              <a:pPr/>
              <a:t>13</a:t>
            </a:fld>
            <a:endParaRPr lang="en-US"/>
          </a:p>
        </p:txBody>
      </p:sp>
      <p:sp>
        <p:nvSpPr>
          <p:cNvPr id="188418" name="Placeholder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8419" name="Placeholder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966948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6F3D4C-CDF9-4195-9218-935C55A88177}" type="slidenum">
              <a:rPr lang="en-US"/>
              <a:pPr/>
              <a:t>14</a:t>
            </a:fld>
            <a:endParaRPr lang="en-US"/>
          </a:p>
        </p:txBody>
      </p:sp>
      <p:sp>
        <p:nvSpPr>
          <p:cNvPr id="190466" name="Placeholder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0467" name="Placeholder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4041355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54C797-18C3-481F-A676-D72166E3F491}" type="slidenum">
              <a:rPr lang="en-US"/>
              <a:pPr/>
              <a:t>15</a:t>
            </a:fld>
            <a:endParaRPr lang="en-US"/>
          </a:p>
        </p:txBody>
      </p:sp>
      <p:sp>
        <p:nvSpPr>
          <p:cNvPr id="192514" name="Placeholder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2515" name="Placeholder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624964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0CE16-1C17-4273-BB97-9113CEE4089B}" type="slidenum">
              <a:rPr lang="en-US">
                <a:solidFill>
                  <a:srgbClr val="000000"/>
                </a:solidFill>
              </a:rPr>
              <a:pPr/>
              <a:t>27</a:t>
            </a:fld>
            <a:endParaRPr lang="en-US">
              <a:solidFill>
                <a:srgbClr val="000000"/>
              </a:solidFill>
            </a:endParaRPr>
          </a:p>
        </p:txBody>
      </p:sp>
      <p:sp>
        <p:nvSpPr>
          <p:cNvPr id="9218" name="Placeholder 2"/>
          <p:cNvSpPr>
            <a:spLocks noGrp="1" noRot="1" noChangeAspect="1" noChangeArrowheads="1" noTextEdit="1"/>
          </p:cNvSpPr>
          <p:nvPr>
            <p:ph type="sldImg"/>
          </p:nvPr>
        </p:nvSpPr>
        <p:spPr>
          <a:ln/>
        </p:spPr>
      </p:sp>
      <p:sp>
        <p:nvSpPr>
          <p:cNvPr id="9219"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5033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4A6EC-B49E-4FCB-9E53-385B6EF605FE}" type="slidenum">
              <a:rPr lang="en-US">
                <a:solidFill>
                  <a:srgbClr val="000000"/>
                </a:solidFill>
              </a:rPr>
              <a:pPr/>
              <a:t>28</a:t>
            </a:fld>
            <a:endParaRPr lang="en-US">
              <a:solidFill>
                <a:srgbClr val="000000"/>
              </a:solidFill>
            </a:endParaRPr>
          </a:p>
        </p:txBody>
      </p:sp>
      <p:sp>
        <p:nvSpPr>
          <p:cNvPr id="12290" name="Placeholder 2"/>
          <p:cNvSpPr>
            <a:spLocks noGrp="1" noRot="1" noChangeAspect="1" noChangeArrowheads="1" noTextEdit="1"/>
          </p:cNvSpPr>
          <p:nvPr>
            <p:ph type="sldImg"/>
          </p:nvPr>
        </p:nvSpPr>
        <p:spPr>
          <a:ln/>
        </p:spPr>
      </p:sp>
      <p:sp>
        <p:nvSpPr>
          <p:cNvPr id="1229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07831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0E644-410B-42E1-BBEE-B7FDD2D24FD8}" type="slidenum">
              <a:rPr lang="en-US">
                <a:solidFill>
                  <a:srgbClr val="000000"/>
                </a:solidFill>
              </a:rPr>
              <a:pPr/>
              <a:t>29</a:t>
            </a:fld>
            <a:endParaRPr lang="en-US">
              <a:solidFill>
                <a:srgbClr val="000000"/>
              </a:solidFill>
            </a:endParaRPr>
          </a:p>
        </p:txBody>
      </p:sp>
      <p:sp>
        <p:nvSpPr>
          <p:cNvPr id="18434" name="Placeholder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i="1">
              <a:solidFill>
                <a:srgbClr val="FF0000"/>
              </a:solidFill>
            </a:endParaRPr>
          </a:p>
          <a:p>
            <a:pPr eaLnBrk="0" hangingPunct="0">
              <a:spcBef>
                <a:spcPct val="50000"/>
              </a:spcBef>
            </a:pPr>
            <a:endParaRPr lang="en-US" b="1" i="1">
              <a:solidFill>
                <a:srgbClr val="FF0000"/>
              </a:solidFill>
            </a:endParaRPr>
          </a:p>
        </p:txBody>
      </p:sp>
    </p:spTree>
    <p:extLst>
      <p:ext uri="{BB962C8B-B14F-4D97-AF65-F5344CB8AC3E}">
        <p14:creationId xmlns:p14="http://schemas.microsoft.com/office/powerpoint/2010/main" val="3417705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60ECE-723A-404F-8177-5C3891B48DC6}" type="slidenum">
              <a:rPr lang="en-US">
                <a:solidFill>
                  <a:srgbClr val="000000"/>
                </a:solidFill>
              </a:rPr>
              <a:pPr/>
              <a:t>30</a:t>
            </a:fld>
            <a:endParaRPr lang="en-US">
              <a:solidFill>
                <a:srgbClr val="000000"/>
              </a:solidFill>
            </a:endParaRPr>
          </a:p>
        </p:txBody>
      </p:sp>
      <p:sp>
        <p:nvSpPr>
          <p:cNvPr id="21506" name="Placeholder 2"/>
          <p:cNvSpPr>
            <a:spLocks noGrp="1" noRot="1" noChangeAspect="1" noChangeArrowheads="1" noTextEdit="1"/>
          </p:cNvSpPr>
          <p:nvPr>
            <p:ph type="sldImg"/>
          </p:nvPr>
        </p:nvSpPr>
        <p:spPr>
          <a:ln/>
        </p:spPr>
      </p:sp>
      <p:sp>
        <p:nvSpPr>
          <p:cNvPr id="21507" name="Placeholder 3"/>
          <p:cNvSpPr>
            <a:spLocks noGrp="1" noChangeArrowheads="1"/>
          </p:cNvSpPr>
          <p:nvPr>
            <p:ph type="body" idx="1"/>
          </p:nvPr>
        </p:nvSpPr>
        <p:spPr/>
        <p:txBody>
          <a:bodyPr/>
          <a:lstStyle/>
          <a:p>
            <a:endParaRPr lang="en-US" i="1">
              <a:solidFill>
                <a:srgbClr val="FF0000"/>
              </a:solidFill>
            </a:endParaRPr>
          </a:p>
        </p:txBody>
      </p:sp>
    </p:spTree>
    <p:extLst>
      <p:ext uri="{BB962C8B-B14F-4D97-AF65-F5344CB8AC3E}">
        <p14:creationId xmlns:p14="http://schemas.microsoft.com/office/powerpoint/2010/main" val="1806815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CA7335-0590-4AC0-B96C-48AEBA8B632C}" type="slidenum">
              <a:rPr lang="en-US">
                <a:solidFill>
                  <a:srgbClr val="000000"/>
                </a:solidFill>
              </a:rPr>
              <a:pPr/>
              <a:t>31</a:t>
            </a:fld>
            <a:endParaRPr lang="en-US">
              <a:solidFill>
                <a:srgbClr val="000000"/>
              </a:solidFill>
            </a:endParaRPr>
          </a:p>
        </p:txBody>
      </p:sp>
      <p:sp>
        <p:nvSpPr>
          <p:cNvPr id="23554" name="Placeholder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Image - http://www.flickr.com/photos/carolynconner/4264882098/ (Creative Commons licensed)</a:t>
            </a:r>
          </a:p>
          <a:p>
            <a:r>
              <a:rPr lang="en-US"/>
              <a:t>Geyser info source - National Park Service: http://www.nps.gov/yell/planyourvisit/noldfaith.htm</a:t>
            </a:r>
          </a:p>
        </p:txBody>
      </p:sp>
    </p:spTree>
    <p:extLst>
      <p:ext uri="{BB962C8B-B14F-4D97-AF65-F5344CB8AC3E}">
        <p14:creationId xmlns:p14="http://schemas.microsoft.com/office/powerpoint/2010/main" val="3058698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DBE1CE-2066-4440-8F26-BD66DFF4042C}" type="slidenum">
              <a:rPr lang="en-US">
                <a:solidFill>
                  <a:srgbClr val="000000"/>
                </a:solidFill>
              </a:rPr>
              <a:pPr/>
              <a:t>32</a:t>
            </a:fld>
            <a:endParaRPr lang="en-US">
              <a:solidFill>
                <a:srgbClr val="000000"/>
              </a:solidFill>
            </a:endParaRPr>
          </a:p>
        </p:txBody>
      </p:sp>
      <p:sp>
        <p:nvSpPr>
          <p:cNvPr id="100354" name="Placeholder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3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Image - http://www.flickr.com/photos/carolynconner/4264882098/ (Creative Commons licensed)</a:t>
            </a:r>
          </a:p>
          <a:p>
            <a:r>
              <a:rPr lang="en-US"/>
              <a:t>Geyser info source - National Park Service: http://www.nps.gov/yell/planyourvisit/noldfaith.htm</a:t>
            </a:r>
          </a:p>
        </p:txBody>
      </p:sp>
    </p:spTree>
    <p:extLst>
      <p:ext uri="{BB962C8B-B14F-4D97-AF65-F5344CB8AC3E}">
        <p14:creationId xmlns:p14="http://schemas.microsoft.com/office/powerpoint/2010/main" val="3607115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2DB4AB-543B-4800-8A09-A21A1856DCF7}" type="slidenum">
              <a:rPr lang="en-US">
                <a:solidFill>
                  <a:srgbClr val="000000"/>
                </a:solidFill>
              </a:rPr>
              <a:pPr/>
              <a:t>33</a:t>
            </a:fld>
            <a:endParaRPr lang="en-US">
              <a:solidFill>
                <a:srgbClr val="000000"/>
              </a:solidFill>
            </a:endParaRPr>
          </a:p>
        </p:txBody>
      </p:sp>
      <p:sp>
        <p:nvSpPr>
          <p:cNvPr id="102402" name="Placeholder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Image - http://www.flickr.com/photos/carolynconner/4264882098/ (Creative Commons licensed)</a:t>
            </a:r>
          </a:p>
          <a:p>
            <a:r>
              <a:rPr lang="en-US"/>
              <a:t>Geyser info source - National Park Service: http://www.nps.gov/yell/planyourvisit/noldfaith.htm</a:t>
            </a:r>
          </a:p>
        </p:txBody>
      </p:sp>
    </p:spTree>
    <p:extLst>
      <p:ext uri="{BB962C8B-B14F-4D97-AF65-F5344CB8AC3E}">
        <p14:creationId xmlns:p14="http://schemas.microsoft.com/office/powerpoint/2010/main" val="206406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B29579-6657-446A-9B8A-8607F8EBD8C8}" type="slidenum">
              <a:rPr lang="en-US"/>
              <a:pPr/>
              <a:t>5</a:t>
            </a:fld>
            <a:endParaRPr lang="en-US"/>
          </a:p>
        </p:txBody>
      </p:sp>
      <p:sp>
        <p:nvSpPr>
          <p:cNvPr id="124930" name="Placeholder 2"/>
          <p:cNvSpPr>
            <a:spLocks noGrp="1" noRot="1" noChangeAspect="1" noChangeArrowheads="1" noTextEdit="1"/>
          </p:cNvSpPr>
          <p:nvPr>
            <p:ph type="sldImg"/>
          </p:nvPr>
        </p:nvSpPr>
        <p:spPr>
          <a:ln/>
        </p:spPr>
      </p:sp>
      <p:sp>
        <p:nvSpPr>
          <p:cNvPr id="12493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6916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9005C-5B7E-446D-ADBA-AFA4BD0F8979}" type="slidenum">
              <a:rPr lang="en-US">
                <a:solidFill>
                  <a:srgbClr val="000000"/>
                </a:solidFill>
              </a:rPr>
              <a:pPr/>
              <a:t>34</a:t>
            </a:fld>
            <a:endParaRPr lang="en-US">
              <a:solidFill>
                <a:srgbClr val="000000"/>
              </a:solidFill>
            </a:endParaRPr>
          </a:p>
        </p:txBody>
      </p:sp>
      <p:sp>
        <p:nvSpPr>
          <p:cNvPr id="25602" name="Placeholder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a:p>
            <a:endParaRPr lang="en-US"/>
          </a:p>
        </p:txBody>
      </p:sp>
    </p:spTree>
    <p:extLst>
      <p:ext uri="{BB962C8B-B14F-4D97-AF65-F5344CB8AC3E}">
        <p14:creationId xmlns:p14="http://schemas.microsoft.com/office/powerpoint/2010/main" val="3488591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4A55D4-24D6-4192-8A22-8DAEFB9285DB}" type="slidenum">
              <a:rPr lang="en-US">
                <a:solidFill>
                  <a:srgbClr val="000000"/>
                </a:solidFill>
              </a:rPr>
              <a:pPr/>
              <a:t>35</a:t>
            </a:fld>
            <a:endParaRPr lang="en-US">
              <a:solidFill>
                <a:srgbClr val="000000"/>
              </a:solidFill>
            </a:endParaRPr>
          </a:p>
        </p:txBody>
      </p:sp>
      <p:sp>
        <p:nvSpPr>
          <p:cNvPr id="27650" name="Placeholder 2"/>
          <p:cNvSpPr>
            <a:spLocks noGrp="1" noRot="1" noChangeAspect="1" noChangeArrowheads="1" noTextEdit="1"/>
          </p:cNvSpPr>
          <p:nvPr>
            <p:ph type="sldImg"/>
          </p:nvPr>
        </p:nvSpPr>
        <p:spPr>
          <a:ln/>
        </p:spPr>
      </p:sp>
      <p:sp>
        <p:nvSpPr>
          <p:cNvPr id="2765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44859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7D8154-7DB5-48E3-8327-2E9CB96EADA6}" type="slidenum">
              <a:rPr lang="en-US">
                <a:solidFill>
                  <a:srgbClr val="000000"/>
                </a:solidFill>
              </a:rPr>
              <a:pPr/>
              <a:t>36</a:t>
            </a:fld>
            <a:endParaRPr lang="en-US">
              <a:solidFill>
                <a:srgbClr val="000000"/>
              </a:solidFill>
            </a:endParaRPr>
          </a:p>
        </p:txBody>
      </p:sp>
      <p:sp>
        <p:nvSpPr>
          <p:cNvPr id="29698" name="Placeholder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a:p>
            <a:endParaRPr lang="en-US"/>
          </a:p>
        </p:txBody>
      </p:sp>
    </p:spTree>
    <p:extLst>
      <p:ext uri="{BB962C8B-B14F-4D97-AF65-F5344CB8AC3E}">
        <p14:creationId xmlns:p14="http://schemas.microsoft.com/office/powerpoint/2010/main" val="2438070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5B0249-87CF-4BC6-8640-D76432657289}" type="slidenum">
              <a:rPr lang="en-US">
                <a:solidFill>
                  <a:srgbClr val="000000"/>
                </a:solidFill>
              </a:rPr>
              <a:pPr/>
              <a:t>37</a:t>
            </a:fld>
            <a:endParaRPr lang="en-US">
              <a:solidFill>
                <a:srgbClr val="000000"/>
              </a:solidFill>
            </a:endParaRPr>
          </a:p>
        </p:txBody>
      </p:sp>
      <p:sp>
        <p:nvSpPr>
          <p:cNvPr id="89090" name="Placeholder 2"/>
          <p:cNvSpPr>
            <a:spLocks noGrp="1" noRot="1" noChangeAspect="1" noChangeArrowheads="1" noTextEdit="1"/>
          </p:cNvSpPr>
          <p:nvPr>
            <p:ph type="sldImg"/>
          </p:nvPr>
        </p:nvSpPr>
        <p:spPr>
          <a:ln/>
        </p:spPr>
      </p:sp>
      <p:sp>
        <p:nvSpPr>
          <p:cNvPr id="8909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81886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DF5C5E-0A8E-4582-8578-C6D23EB5D4D3}" type="slidenum">
              <a:rPr lang="en-US">
                <a:solidFill>
                  <a:srgbClr val="000000"/>
                </a:solidFill>
              </a:rPr>
              <a:pPr/>
              <a:t>38</a:t>
            </a:fld>
            <a:endParaRPr lang="en-US">
              <a:solidFill>
                <a:srgbClr val="000000"/>
              </a:solidFill>
            </a:endParaRPr>
          </a:p>
        </p:txBody>
      </p:sp>
      <p:sp>
        <p:nvSpPr>
          <p:cNvPr id="33794" name="Placeholder 2"/>
          <p:cNvSpPr>
            <a:spLocks noGrp="1" noRot="1" noChangeAspect="1" noChangeArrowheads="1" noTextEdit="1"/>
          </p:cNvSpPr>
          <p:nvPr>
            <p:ph type="sldImg"/>
          </p:nvPr>
        </p:nvSpPr>
        <p:spPr>
          <a:ln/>
        </p:spPr>
      </p:sp>
      <p:sp>
        <p:nvSpPr>
          <p:cNvPr id="33795" name="Placeholder 3"/>
          <p:cNvSpPr>
            <a:spLocks noGrp="1" noChangeArrowheads="1"/>
          </p:cNvSpPr>
          <p:nvPr>
            <p:ph type="body" idx="1"/>
          </p:nvPr>
        </p:nvSpPr>
        <p:spPr/>
        <p:txBody>
          <a:bodyPr/>
          <a:lstStyle/>
          <a:p>
            <a:endParaRPr lang="en-US" i="1">
              <a:solidFill>
                <a:srgbClr val="FF0000"/>
              </a:solidFill>
            </a:endParaRPr>
          </a:p>
        </p:txBody>
      </p:sp>
    </p:spTree>
    <p:extLst>
      <p:ext uri="{BB962C8B-B14F-4D97-AF65-F5344CB8AC3E}">
        <p14:creationId xmlns:p14="http://schemas.microsoft.com/office/powerpoint/2010/main" val="3998410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CE0362-312C-4DE6-BE6A-509EC3762AD1}" type="slidenum">
              <a:rPr lang="en-US">
                <a:solidFill>
                  <a:srgbClr val="000000"/>
                </a:solidFill>
              </a:rPr>
              <a:pPr/>
              <a:t>39</a:t>
            </a:fld>
            <a:endParaRPr lang="en-US">
              <a:solidFill>
                <a:srgbClr val="000000"/>
              </a:solidFill>
            </a:endParaRPr>
          </a:p>
        </p:txBody>
      </p:sp>
      <p:sp>
        <p:nvSpPr>
          <p:cNvPr id="35842" name="Placeholder 2"/>
          <p:cNvSpPr>
            <a:spLocks noGrp="1" noRot="1" noChangeAspect="1" noChangeArrowheads="1" noTextEdit="1"/>
          </p:cNvSpPr>
          <p:nvPr>
            <p:ph type="sldImg"/>
          </p:nvPr>
        </p:nvSpPr>
        <p:spPr>
          <a:ln/>
        </p:spPr>
      </p:sp>
      <p:sp>
        <p:nvSpPr>
          <p:cNvPr id="35843"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4691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83819D-5C6E-43A7-9F0E-4EC5935CD5CD}" type="slidenum">
              <a:rPr lang="en-US">
                <a:solidFill>
                  <a:srgbClr val="000000"/>
                </a:solidFill>
              </a:rPr>
              <a:pPr/>
              <a:t>40</a:t>
            </a:fld>
            <a:endParaRPr lang="en-US">
              <a:solidFill>
                <a:srgbClr val="000000"/>
              </a:solidFill>
            </a:endParaRPr>
          </a:p>
        </p:txBody>
      </p:sp>
      <p:sp>
        <p:nvSpPr>
          <p:cNvPr id="90114" name="Placeholder 2"/>
          <p:cNvSpPr>
            <a:spLocks noGrp="1" noRot="1" noChangeAspect="1" noChangeArrowheads="1" noTextEdit="1"/>
          </p:cNvSpPr>
          <p:nvPr>
            <p:ph type="sldImg"/>
          </p:nvPr>
        </p:nvSpPr>
        <p:spPr>
          <a:ln/>
        </p:spPr>
      </p:sp>
      <p:sp>
        <p:nvSpPr>
          <p:cNvPr id="90115"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597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4E02B-E654-411F-991C-0AC1F5F3C8F1}" type="slidenum">
              <a:rPr lang="en-US">
                <a:solidFill>
                  <a:srgbClr val="000000"/>
                </a:solidFill>
              </a:rPr>
              <a:pPr/>
              <a:t>41</a:t>
            </a:fld>
            <a:endParaRPr lang="en-US">
              <a:solidFill>
                <a:srgbClr val="000000"/>
              </a:solidFill>
            </a:endParaRPr>
          </a:p>
        </p:txBody>
      </p:sp>
      <p:sp>
        <p:nvSpPr>
          <p:cNvPr id="41986" name="Placeholder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a:p>
            <a:endParaRPr lang="en-US"/>
          </a:p>
        </p:txBody>
      </p:sp>
    </p:spTree>
    <p:extLst>
      <p:ext uri="{BB962C8B-B14F-4D97-AF65-F5344CB8AC3E}">
        <p14:creationId xmlns:p14="http://schemas.microsoft.com/office/powerpoint/2010/main" val="1755244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35971-CAD1-410E-B32D-C7EBB6262518}" type="slidenum">
              <a:rPr lang="en-US">
                <a:solidFill>
                  <a:srgbClr val="000000"/>
                </a:solidFill>
              </a:rPr>
              <a:pPr/>
              <a:t>42</a:t>
            </a:fld>
            <a:endParaRPr lang="en-US">
              <a:solidFill>
                <a:srgbClr val="000000"/>
              </a:solidFill>
            </a:endParaRPr>
          </a:p>
        </p:txBody>
      </p:sp>
      <p:sp>
        <p:nvSpPr>
          <p:cNvPr id="44034" name="Placeholder 2"/>
          <p:cNvSpPr>
            <a:spLocks noGrp="1" noRot="1" noChangeAspect="1" noChangeArrowheads="1" noTextEdit="1"/>
          </p:cNvSpPr>
          <p:nvPr>
            <p:ph type="sldImg"/>
          </p:nvPr>
        </p:nvSpPr>
        <p:spPr>
          <a:ln/>
        </p:spPr>
      </p:sp>
      <p:sp>
        <p:nvSpPr>
          <p:cNvPr id="44035"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69937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FCBB1-A3FC-4640-BC48-7C4CCC29622C}" type="slidenum">
              <a:rPr lang="en-US">
                <a:solidFill>
                  <a:srgbClr val="000000"/>
                </a:solidFill>
              </a:rPr>
              <a:pPr/>
              <a:t>43</a:t>
            </a:fld>
            <a:endParaRPr lang="en-US">
              <a:solidFill>
                <a:srgbClr val="000000"/>
              </a:solidFill>
            </a:endParaRPr>
          </a:p>
        </p:txBody>
      </p:sp>
      <p:sp>
        <p:nvSpPr>
          <p:cNvPr id="78850" name="Placeholder 2"/>
          <p:cNvSpPr>
            <a:spLocks noGrp="1" noRot="1" noChangeAspect="1" noChangeArrowheads="1" noTextEdit="1"/>
          </p:cNvSpPr>
          <p:nvPr>
            <p:ph type="sldImg"/>
          </p:nvPr>
        </p:nvSpPr>
        <p:spPr>
          <a:ln/>
        </p:spPr>
      </p:sp>
      <p:sp>
        <p:nvSpPr>
          <p:cNvPr id="7885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462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57C199-ACCE-417A-9CC3-D1FCC67F3C52}" type="slidenum">
              <a:rPr lang="en-US"/>
              <a:pPr/>
              <a:t>6</a:t>
            </a:fld>
            <a:endParaRPr lang="en-US"/>
          </a:p>
        </p:txBody>
      </p:sp>
      <p:sp>
        <p:nvSpPr>
          <p:cNvPr id="194562" name="Placeholder 2"/>
          <p:cNvSpPr>
            <a:spLocks noGrp="1" noRot="1" noChangeAspect="1" noChangeArrowheads="1" noTextEdit="1"/>
          </p:cNvSpPr>
          <p:nvPr>
            <p:ph type="sldImg"/>
          </p:nvPr>
        </p:nvSpPr>
        <p:spPr>
          <a:ln/>
        </p:spPr>
      </p:sp>
      <p:sp>
        <p:nvSpPr>
          <p:cNvPr id="194563"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10088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EB35B-A911-4BD4-B3B7-41FA024AE840}" type="slidenum">
              <a:rPr lang="en-US">
                <a:solidFill>
                  <a:srgbClr val="000000"/>
                </a:solidFill>
              </a:rPr>
              <a:pPr/>
              <a:t>44</a:t>
            </a:fld>
            <a:endParaRPr lang="en-US">
              <a:solidFill>
                <a:srgbClr val="000000"/>
              </a:solidFill>
            </a:endParaRPr>
          </a:p>
        </p:txBody>
      </p:sp>
      <p:sp>
        <p:nvSpPr>
          <p:cNvPr id="46082" name="Placeholder 2"/>
          <p:cNvSpPr>
            <a:spLocks noGrp="1" noRot="1" noChangeAspect="1" noChangeArrowheads="1" noTextEdit="1"/>
          </p:cNvSpPr>
          <p:nvPr>
            <p:ph type="sldImg"/>
          </p:nvPr>
        </p:nvSpPr>
        <p:spPr>
          <a:ln/>
        </p:spPr>
      </p:sp>
      <p:sp>
        <p:nvSpPr>
          <p:cNvPr id="46083"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0892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51127A-BAFE-46BB-AA8E-BBEFCC3BA9F9}" type="slidenum">
              <a:rPr lang="en-US"/>
              <a:pPr/>
              <a:t>7</a:t>
            </a:fld>
            <a:endParaRPr lang="en-US"/>
          </a:p>
        </p:txBody>
      </p:sp>
      <p:sp>
        <p:nvSpPr>
          <p:cNvPr id="176130" name="Placeholder 2"/>
          <p:cNvSpPr>
            <a:spLocks noGrp="1" noRot="1" noChangeAspect="1" noChangeArrowheads="1" noTextEdit="1"/>
          </p:cNvSpPr>
          <p:nvPr>
            <p:ph type="sldImg"/>
          </p:nvPr>
        </p:nvSpPr>
        <p:spPr>
          <a:ln/>
        </p:spPr>
      </p:sp>
      <p:sp>
        <p:nvSpPr>
          <p:cNvPr id="17613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89995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6DB068-D15D-4567-A25E-35FD70DCF8ED}" type="slidenum">
              <a:rPr lang="en-US"/>
              <a:pPr/>
              <a:t>8</a:t>
            </a:fld>
            <a:endParaRPr lang="en-US"/>
          </a:p>
        </p:txBody>
      </p:sp>
      <p:sp>
        <p:nvSpPr>
          <p:cNvPr id="178178" name="Placeholder 2"/>
          <p:cNvSpPr>
            <a:spLocks noGrp="1" noRot="1" noChangeAspect="1" noChangeArrowheads="1" noTextEdit="1"/>
          </p:cNvSpPr>
          <p:nvPr>
            <p:ph type="sldImg"/>
          </p:nvPr>
        </p:nvSpPr>
        <p:spPr>
          <a:ln/>
        </p:spPr>
      </p:sp>
      <p:sp>
        <p:nvSpPr>
          <p:cNvPr id="178179"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2558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9E2EE2-548A-4CAF-AE46-1D2C195F4B0A}" type="slidenum">
              <a:rPr lang="en-US"/>
              <a:pPr/>
              <a:t>9</a:t>
            </a:fld>
            <a:endParaRPr lang="en-US"/>
          </a:p>
        </p:txBody>
      </p:sp>
      <p:sp>
        <p:nvSpPr>
          <p:cNvPr id="180226" name="Placeholder 2"/>
          <p:cNvSpPr>
            <a:spLocks noGrp="1" noRot="1" noChangeAspect="1" noChangeArrowheads="1" noTextEdit="1"/>
          </p:cNvSpPr>
          <p:nvPr>
            <p:ph type="sldImg"/>
          </p:nvPr>
        </p:nvSpPr>
        <p:spPr>
          <a:ln/>
        </p:spPr>
      </p:sp>
      <p:sp>
        <p:nvSpPr>
          <p:cNvPr id="180227"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910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DDBA6-07B8-40AF-8DBA-4ED3D72DE6D1}" type="slidenum">
              <a:rPr lang="en-US"/>
              <a:pPr/>
              <a:t>10</a:t>
            </a:fld>
            <a:endParaRPr lang="en-US"/>
          </a:p>
        </p:txBody>
      </p:sp>
      <p:sp>
        <p:nvSpPr>
          <p:cNvPr id="182274" name="Placeholder 2"/>
          <p:cNvSpPr>
            <a:spLocks noGrp="1" noRot="1" noChangeAspect="1" noChangeArrowheads="1" noTextEdit="1"/>
          </p:cNvSpPr>
          <p:nvPr>
            <p:ph type="sldImg"/>
          </p:nvPr>
        </p:nvSpPr>
        <p:spPr>
          <a:ln/>
        </p:spPr>
      </p:sp>
      <p:sp>
        <p:nvSpPr>
          <p:cNvPr id="182275"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3803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FB1901-0A36-427B-B886-92A58D5FEF32}" type="slidenum">
              <a:rPr lang="en-US"/>
              <a:pPr/>
              <a:t>11</a:t>
            </a:fld>
            <a:endParaRPr lang="en-US"/>
          </a:p>
        </p:txBody>
      </p:sp>
      <p:sp>
        <p:nvSpPr>
          <p:cNvPr id="184322" name="Placeholder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23" name="Placeholder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798416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93732-0887-4D99-A1F2-C942D6EC6B3C}" type="slidenum">
              <a:rPr lang="en-US"/>
              <a:pPr/>
              <a:t>12</a:t>
            </a:fld>
            <a:endParaRPr lang="en-US"/>
          </a:p>
        </p:txBody>
      </p:sp>
      <p:sp>
        <p:nvSpPr>
          <p:cNvPr id="186370" name="Placeholder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6371" name="Placeholder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925224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5794" name="Picture 18" descr="LO_Title_MasterBkgd"/>
          <p:cNvPicPr>
            <a:picLocks noChangeAspect="1" noChangeArrowheads="1"/>
          </p:cNvPicPr>
          <p:nvPr userDrawn="1"/>
        </p:nvPicPr>
        <p:blipFill>
          <a:blip r:embed="rId2"/>
          <a:srcRect/>
          <a:stretch>
            <a:fillRect/>
          </a:stretch>
        </p:blipFill>
        <p:spPr bwMode="auto">
          <a:xfrm>
            <a:off x="0" y="0"/>
            <a:ext cx="9145588" cy="6859588"/>
          </a:xfrm>
          <a:prstGeom prst="rect">
            <a:avLst/>
          </a:prstGeom>
          <a:noFill/>
        </p:spPr>
      </p:pic>
      <p:sp>
        <p:nvSpPr>
          <p:cNvPr id="75778" name="Rectangle 2"/>
          <p:cNvSpPr>
            <a:spLocks noGrp="1" noChangeArrowheads="1"/>
          </p:cNvSpPr>
          <p:nvPr>
            <p:ph type="ctrTitle"/>
          </p:nvPr>
        </p:nvSpPr>
        <p:spPr>
          <a:xfrm>
            <a:off x="381000" y="381000"/>
            <a:ext cx="7772400" cy="381000"/>
          </a:xfrm>
          <a:effectLst>
            <a:outerShdw blurRad="68580" dist="25399" dir="8100000" algn="ctr" rotWithShape="0">
              <a:srgbClr val="FDFFED">
                <a:alpha val="92999"/>
              </a:srgbClr>
            </a:outerShdw>
          </a:effectLst>
        </p:spPr>
        <p:txBody>
          <a:bodyPr/>
          <a:lstStyle>
            <a:lvl1pPr algn="l">
              <a:defRPr sz="2400">
                <a:solidFill>
                  <a:schemeClr val="tx1"/>
                </a:solidFill>
              </a:defRPr>
            </a:lvl1pPr>
          </a:lstStyle>
          <a:p>
            <a:r>
              <a:rPr lang="en-US"/>
              <a:t>Click to edit Master title style</a:t>
            </a:r>
          </a:p>
        </p:txBody>
      </p:sp>
      <p:sp>
        <p:nvSpPr>
          <p:cNvPr id="75791" name="Rectangle 15"/>
          <p:cNvSpPr>
            <a:spLocks noGrp="1" noChangeArrowheads="1"/>
          </p:cNvSpPr>
          <p:nvPr>
            <p:ph type="subTitle" sz="quarter" idx="1"/>
          </p:nvPr>
        </p:nvSpPr>
        <p:spPr>
          <a:xfrm>
            <a:off x="1524000" y="3962400"/>
            <a:ext cx="6400800" cy="1752600"/>
          </a:xfrm>
          <a:solidFill>
            <a:srgbClr val="CCFF66">
              <a:alpha val="78000"/>
            </a:srgbClr>
          </a:solidFill>
          <a:ln w="38100">
            <a:solidFill>
              <a:srgbClr val="FFFFFF"/>
            </a:solidFill>
          </a:ln>
          <a:effectLst/>
        </p:spPr>
        <p:txBody>
          <a:bodyPr/>
          <a:lstStyle>
            <a:lvl1pPr marL="0" indent="0">
              <a:buFont typeface="Times" pitchFamily="-123" charset="0"/>
              <a:buNone/>
              <a:defRPr sz="18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5794" name="Picture 18" descr="LO_Title_MasterBkgd"/>
          <p:cNvPicPr>
            <a:picLocks noChangeAspect="1" noChangeArrowheads="1"/>
          </p:cNvPicPr>
          <p:nvPr userDrawn="1"/>
        </p:nvPicPr>
        <p:blipFill>
          <a:blip r:embed="rId2"/>
          <a:srcRect/>
          <a:stretch>
            <a:fillRect/>
          </a:stretch>
        </p:blipFill>
        <p:spPr bwMode="auto">
          <a:xfrm>
            <a:off x="0" y="0"/>
            <a:ext cx="9145588" cy="6859588"/>
          </a:xfrm>
          <a:prstGeom prst="rect">
            <a:avLst/>
          </a:prstGeom>
          <a:noFill/>
        </p:spPr>
      </p:pic>
      <p:sp>
        <p:nvSpPr>
          <p:cNvPr id="75778" name="Rectangle 2"/>
          <p:cNvSpPr>
            <a:spLocks noGrp="1" noChangeArrowheads="1"/>
          </p:cNvSpPr>
          <p:nvPr>
            <p:ph type="ctrTitle"/>
          </p:nvPr>
        </p:nvSpPr>
        <p:spPr>
          <a:xfrm>
            <a:off x="381000" y="381000"/>
            <a:ext cx="7772400" cy="381000"/>
          </a:xfrm>
          <a:effectLst>
            <a:outerShdw blurRad="68580" dist="25399" dir="8100000" algn="ctr" rotWithShape="0">
              <a:srgbClr val="FDFFED">
                <a:alpha val="92999"/>
              </a:srgbClr>
            </a:outerShdw>
          </a:effectLst>
        </p:spPr>
        <p:txBody>
          <a:bodyPr/>
          <a:lstStyle>
            <a:lvl1pPr algn="l">
              <a:defRPr sz="2400">
                <a:solidFill>
                  <a:schemeClr val="tx1"/>
                </a:solidFill>
              </a:defRPr>
            </a:lvl1pPr>
          </a:lstStyle>
          <a:p>
            <a:r>
              <a:rPr lang="en-US"/>
              <a:t>Click to edit Master title style</a:t>
            </a:r>
          </a:p>
        </p:txBody>
      </p:sp>
      <p:sp>
        <p:nvSpPr>
          <p:cNvPr id="75791" name="Rectangle 15"/>
          <p:cNvSpPr>
            <a:spLocks noGrp="1" noChangeArrowheads="1"/>
          </p:cNvSpPr>
          <p:nvPr>
            <p:ph type="subTitle" sz="quarter" idx="1"/>
          </p:nvPr>
        </p:nvSpPr>
        <p:spPr>
          <a:xfrm>
            <a:off x="1524000" y="3962400"/>
            <a:ext cx="6400800" cy="1752600"/>
          </a:xfrm>
          <a:solidFill>
            <a:srgbClr val="CCFF66">
              <a:alpha val="78000"/>
            </a:srgbClr>
          </a:solidFill>
          <a:ln w="38100">
            <a:solidFill>
              <a:srgbClr val="FFFFFF"/>
            </a:solidFill>
          </a:ln>
          <a:effectLst/>
        </p:spPr>
        <p:txBody>
          <a:bodyPr/>
          <a:lstStyle>
            <a:lvl1pPr marL="0" indent="0">
              <a:buFont typeface="Times" pitchFamily="-123" charset="0"/>
              <a:buNone/>
              <a:defRPr sz="1800"/>
            </a:lvl1pPr>
          </a:lstStyle>
          <a:p>
            <a:r>
              <a:rPr lang="en-US"/>
              <a:t>Click to edit Master subtitle style</a:t>
            </a:r>
          </a:p>
        </p:txBody>
      </p:sp>
    </p:spTree>
    <p:extLst>
      <p:ext uri="{BB962C8B-B14F-4D97-AF65-F5344CB8AC3E}">
        <p14:creationId xmlns:p14="http://schemas.microsoft.com/office/powerpoint/2010/main" val="174610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3749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77880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209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3197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2816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6888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383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915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12678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3557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9277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209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759" name="Picture 7" descr="PPT Bckgd"/>
          <p:cNvPicPr>
            <a:picLocks noChangeAspect="1" noChangeArrowheads="1"/>
          </p:cNvPicPr>
          <p:nvPr userDrawn="1"/>
        </p:nvPicPr>
        <p:blipFill>
          <a:blip r:embed="rId13"/>
          <a:srcRect/>
          <a:stretch>
            <a:fillRect/>
          </a:stretch>
        </p:blipFill>
        <p:spPr bwMode="auto">
          <a:xfrm>
            <a:off x="0" y="0"/>
            <a:ext cx="9144000" cy="6859588"/>
          </a:xfrm>
          <a:prstGeom prst="rect">
            <a:avLst/>
          </a:prstGeom>
          <a:noFill/>
        </p:spPr>
      </p:pic>
      <p:sp>
        <p:nvSpPr>
          <p:cNvPr id="74754" name="Rectangle 2"/>
          <p:cNvSpPr>
            <a:spLocks noGrp="1" noChangeArrowheads="1"/>
          </p:cNvSpPr>
          <p:nvPr>
            <p:ph type="title"/>
          </p:nvPr>
        </p:nvSpPr>
        <p:spPr bwMode="auto">
          <a:xfrm>
            <a:off x="685800" y="762000"/>
            <a:ext cx="7772400" cy="1143000"/>
          </a:xfrm>
          <a:prstGeom prst="rect">
            <a:avLst/>
          </a:prstGeom>
          <a:noFill/>
          <a:ln w="9525">
            <a:noFill/>
            <a:miter lim="800000"/>
            <a:headEnd/>
            <a:tailEnd/>
          </a:ln>
          <a:effectLst>
            <a:outerShdw blurRad="50800" dist="12700" dir="81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685800" y="2209800"/>
            <a:ext cx="7772400" cy="4114800"/>
          </a:xfrm>
          <a:prstGeom prst="rect">
            <a:avLst/>
          </a:prstGeom>
          <a:noFill/>
          <a:ln w="9525">
            <a:noFill/>
            <a:miter lim="800000"/>
            <a:headEnd/>
            <a:tailEnd/>
          </a:ln>
          <a:effectLst>
            <a:outerShdw blurRad="50800"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rtl="0" fontAlgn="base">
        <a:lnSpc>
          <a:spcPct val="90000"/>
        </a:lnSpc>
        <a:spcBef>
          <a:spcPct val="0"/>
        </a:spcBef>
        <a:spcAft>
          <a:spcPct val="0"/>
        </a:spcAft>
        <a:defRPr sz="3600">
          <a:solidFill>
            <a:schemeClr val="tx2"/>
          </a:solidFill>
          <a:latin typeface="+mj-lt"/>
          <a:ea typeface="+mj-ea"/>
          <a:cs typeface="+mj-cs"/>
        </a:defRPr>
      </a:lvl1pPr>
      <a:lvl2pPr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2pPr>
      <a:lvl3pPr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3pPr>
      <a:lvl4pPr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4pPr>
      <a:lvl5pPr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5pPr>
      <a:lvl6pPr marL="457200"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6pPr>
      <a:lvl7pPr marL="914400"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7pPr>
      <a:lvl8pPr marL="1371600"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8pPr>
      <a:lvl9pPr marL="1828800"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9pPr>
    </p:titleStyle>
    <p:bodyStyle>
      <a:lvl1pPr marL="169863" indent="-169863" algn="l" rtl="0" fontAlgn="base">
        <a:lnSpc>
          <a:spcPct val="90000"/>
        </a:lnSpc>
        <a:spcBef>
          <a:spcPct val="20000"/>
        </a:spcBef>
        <a:spcAft>
          <a:spcPct val="0"/>
        </a:spcAft>
        <a:buFont typeface="Times" pitchFamily="-123" charset="0"/>
        <a:buChar char="•"/>
        <a:defRPr sz="2400">
          <a:solidFill>
            <a:schemeClr val="tx1"/>
          </a:solidFill>
          <a:latin typeface="+mn-lt"/>
          <a:ea typeface="+mn-ea"/>
          <a:cs typeface="+mn-cs"/>
        </a:defRPr>
      </a:lvl1pPr>
      <a:lvl2pPr marL="627063" indent="-169863" algn="l" rtl="0" fontAlgn="base">
        <a:lnSpc>
          <a:spcPct val="90000"/>
        </a:lnSpc>
        <a:spcBef>
          <a:spcPct val="20000"/>
        </a:spcBef>
        <a:spcAft>
          <a:spcPct val="0"/>
        </a:spcAft>
        <a:buFont typeface="Times" pitchFamily="-123" charset="0"/>
        <a:buChar char="•"/>
        <a:defRPr sz="2000">
          <a:solidFill>
            <a:schemeClr val="tx1"/>
          </a:solidFill>
          <a:latin typeface="+mn-lt"/>
          <a:ea typeface="+mn-ea"/>
          <a:cs typeface="+mn-cs"/>
        </a:defRPr>
      </a:lvl2pPr>
      <a:lvl3pPr marL="1084263" indent="-169863" algn="l" rtl="0" fontAlgn="base">
        <a:spcBef>
          <a:spcPct val="20000"/>
        </a:spcBef>
        <a:spcAft>
          <a:spcPct val="0"/>
        </a:spcAft>
        <a:buFont typeface="Times" pitchFamily="-123" charset="0"/>
        <a:buChar char="•"/>
        <a:defRPr>
          <a:solidFill>
            <a:schemeClr val="tx1"/>
          </a:solidFill>
          <a:latin typeface="+mn-lt"/>
          <a:ea typeface="+mn-ea"/>
          <a:cs typeface="+mn-cs"/>
        </a:defRPr>
      </a:lvl3pPr>
      <a:lvl4pPr marL="1490663" indent="-119063" algn="l" rtl="0" fontAlgn="base">
        <a:spcBef>
          <a:spcPct val="20000"/>
        </a:spcBef>
        <a:spcAft>
          <a:spcPct val="0"/>
        </a:spcAft>
        <a:buFont typeface="Times" pitchFamily="-123" charset="0"/>
        <a:buChar char="•"/>
        <a:defRPr sz="1600">
          <a:solidFill>
            <a:schemeClr val="tx1"/>
          </a:solidFill>
          <a:latin typeface="+mn-lt"/>
          <a:ea typeface="+mn-ea"/>
          <a:cs typeface="+mn-cs"/>
        </a:defRPr>
      </a:lvl4pPr>
      <a:lvl5pPr marL="19478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5pPr>
      <a:lvl6pPr marL="24050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6pPr>
      <a:lvl7pPr marL="28622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7pPr>
      <a:lvl8pPr marL="33194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8pPr>
      <a:lvl9pPr marL="37766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759" name="Picture 7" descr="PPT Bckgd"/>
          <p:cNvPicPr>
            <a:picLocks noChangeAspect="1" noChangeArrowheads="1"/>
          </p:cNvPicPr>
          <p:nvPr userDrawn="1"/>
        </p:nvPicPr>
        <p:blipFill>
          <a:blip r:embed="rId13"/>
          <a:srcRect/>
          <a:stretch>
            <a:fillRect/>
          </a:stretch>
        </p:blipFill>
        <p:spPr bwMode="auto">
          <a:xfrm>
            <a:off x="0" y="0"/>
            <a:ext cx="9144000" cy="6859588"/>
          </a:xfrm>
          <a:prstGeom prst="rect">
            <a:avLst/>
          </a:prstGeom>
          <a:noFill/>
        </p:spPr>
      </p:pic>
      <p:sp>
        <p:nvSpPr>
          <p:cNvPr id="74754" name="Rectangle 2"/>
          <p:cNvSpPr>
            <a:spLocks noGrp="1" noChangeArrowheads="1"/>
          </p:cNvSpPr>
          <p:nvPr>
            <p:ph type="title"/>
          </p:nvPr>
        </p:nvSpPr>
        <p:spPr bwMode="auto">
          <a:xfrm>
            <a:off x="685800" y="762000"/>
            <a:ext cx="7772400" cy="1143000"/>
          </a:xfrm>
          <a:prstGeom prst="rect">
            <a:avLst/>
          </a:prstGeom>
          <a:noFill/>
          <a:ln w="9525">
            <a:noFill/>
            <a:miter lim="800000"/>
            <a:headEnd/>
            <a:tailEnd/>
          </a:ln>
          <a:effectLst>
            <a:outerShdw blurRad="50800" dist="12700" dir="81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685800" y="2209800"/>
            <a:ext cx="7772400" cy="4114800"/>
          </a:xfrm>
          <a:prstGeom prst="rect">
            <a:avLst/>
          </a:prstGeom>
          <a:noFill/>
          <a:ln w="9525">
            <a:noFill/>
            <a:miter lim="800000"/>
            <a:headEnd/>
            <a:tailEnd/>
          </a:ln>
          <a:effectLst>
            <a:outerShdw blurRad="50800"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77447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fontAlgn="base">
        <a:lnSpc>
          <a:spcPct val="90000"/>
        </a:lnSpc>
        <a:spcBef>
          <a:spcPct val="0"/>
        </a:spcBef>
        <a:spcAft>
          <a:spcPct val="0"/>
        </a:spcAft>
        <a:defRPr sz="3600">
          <a:solidFill>
            <a:schemeClr val="tx2"/>
          </a:solidFill>
          <a:latin typeface="+mj-lt"/>
          <a:ea typeface="+mj-ea"/>
          <a:cs typeface="+mj-cs"/>
        </a:defRPr>
      </a:lvl1pPr>
      <a:lvl2pPr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2pPr>
      <a:lvl3pPr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3pPr>
      <a:lvl4pPr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4pPr>
      <a:lvl5pPr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5pPr>
      <a:lvl6pPr marL="457200"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6pPr>
      <a:lvl7pPr marL="914400"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7pPr>
      <a:lvl8pPr marL="1371600"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8pPr>
      <a:lvl9pPr marL="1828800"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9pPr>
    </p:titleStyle>
    <p:bodyStyle>
      <a:lvl1pPr marL="169863" indent="-169863" algn="l" rtl="0" fontAlgn="base">
        <a:lnSpc>
          <a:spcPct val="90000"/>
        </a:lnSpc>
        <a:spcBef>
          <a:spcPct val="20000"/>
        </a:spcBef>
        <a:spcAft>
          <a:spcPct val="0"/>
        </a:spcAft>
        <a:buFont typeface="Times" pitchFamily="-123" charset="0"/>
        <a:buChar char="•"/>
        <a:defRPr sz="2400">
          <a:solidFill>
            <a:schemeClr val="tx1"/>
          </a:solidFill>
          <a:latin typeface="+mn-lt"/>
          <a:ea typeface="+mn-ea"/>
          <a:cs typeface="+mn-cs"/>
        </a:defRPr>
      </a:lvl1pPr>
      <a:lvl2pPr marL="627063" indent="-169863" algn="l" rtl="0" fontAlgn="base">
        <a:lnSpc>
          <a:spcPct val="90000"/>
        </a:lnSpc>
        <a:spcBef>
          <a:spcPct val="20000"/>
        </a:spcBef>
        <a:spcAft>
          <a:spcPct val="0"/>
        </a:spcAft>
        <a:buFont typeface="Times" pitchFamily="-123" charset="0"/>
        <a:buChar char="•"/>
        <a:defRPr sz="2000">
          <a:solidFill>
            <a:schemeClr val="tx1"/>
          </a:solidFill>
          <a:latin typeface="+mn-lt"/>
          <a:ea typeface="+mn-ea"/>
          <a:cs typeface="+mn-cs"/>
        </a:defRPr>
      </a:lvl2pPr>
      <a:lvl3pPr marL="1084263" indent="-169863" algn="l" rtl="0" fontAlgn="base">
        <a:spcBef>
          <a:spcPct val="20000"/>
        </a:spcBef>
        <a:spcAft>
          <a:spcPct val="0"/>
        </a:spcAft>
        <a:buFont typeface="Times" pitchFamily="-123" charset="0"/>
        <a:buChar char="•"/>
        <a:defRPr>
          <a:solidFill>
            <a:schemeClr val="tx1"/>
          </a:solidFill>
          <a:latin typeface="+mn-lt"/>
          <a:ea typeface="+mn-ea"/>
          <a:cs typeface="+mn-cs"/>
        </a:defRPr>
      </a:lvl3pPr>
      <a:lvl4pPr marL="1490663" indent="-119063" algn="l" rtl="0" fontAlgn="base">
        <a:spcBef>
          <a:spcPct val="20000"/>
        </a:spcBef>
        <a:spcAft>
          <a:spcPct val="0"/>
        </a:spcAft>
        <a:buFont typeface="Times" pitchFamily="-123" charset="0"/>
        <a:buChar char="•"/>
        <a:defRPr sz="1600">
          <a:solidFill>
            <a:schemeClr val="tx1"/>
          </a:solidFill>
          <a:latin typeface="+mn-lt"/>
          <a:ea typeface="+mn-ea"/>
          <a:cs typeface="+mn-cs"/>
        </a:defRPr>
      </a:lvl4pPr>
      <a:lvl5pPr marL="19478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5pPr>
      <a:lvl6pPr marL="24050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6pPr>
      <a:lvl7pPr marL="28622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7pPr>
      <a:lvl8pPr marL="33194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8pPr>
      <a:lvl9pPr marL="37766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gif"/></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youtube.com/watch?v=6Gq9KiYY_8I"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772400" cy="1656184"/>
          </a:xfrm>
        </p:spPr>
        <p:txBody>
          <a:bodyPr/>
          <a:lstStyle/>
          <a:p>
            <a:r>
              <a:rPr lang="en-US" dirty="0" smtClean="0"/>
              <a:t>Vocab. Unit 5 Lesson B</a:t>
            </a:r>
            <a:br>
              <a:rPr lang="en-US" dirty="0" smtClean="0"/>
            </a:br>
            <a:r>
              <a:rPr lang="en-US" dirty="0" smtClean="0"/>
              <a:t>Define </a:t>
            </a:r>
            <a:r>
              <a:rPr lang="en-US" dirty="0" smtClean="0">
                <a:solidFill>
                  <a:srgbClr val="FF0000"/>
                </a:solidFill>
              </a:rPr>
              <a:t>in your journals.</a:t>
            </a:r>
            <a:br>
              <a:rPr lang="en-US" dirty="0" smtClean="0">
                <a:solidFill>
                  <a:srgbClr val="FF0000"/>
                </a:solidFill>
              </a:rPr>
            </a:br>
            <a:r>
              <a:rPr lang="en-US" dirty="0" smtClean="0">
                <a:solidFill>
                  <a:srgbClr val="FF0000"/>
                </a:solidFill>
              </a:rPr>
              <a:t>Page 520</a:t>
            </a:r>
            <a:endParaRPr lang="en-US" dirty="0">
              <a:solidFill>
                <a:srgbClr val="FF0000"/>
              </a:solidFill>
            </a:endParaRPr>
          </a:p>
        </p:txBody>
      </p:sp>
      <p:sp>
        <p:nvSpPr>
          <p:cNvPr id="3" name="Content Placeholder 2"/>
          <p:cNvSpPr>
            <a:spLocks noGrp="1"/>
          </p:cNvSpPr>
          <p:nvPr>
            <p:ph idx="1"/>
          </p:nvPr>
        </p:nvSpPr>
        <p:spPr>
          <a:xfrm>
            <a:off x="715043" y="1906040"/>
            <a:ext cx="7772400" cy="4968552"/>
          </a:xfrm>
        </p:spPr>
        <p:txBody>
          <a:bodyPr/>
          <a:lstStyle/>
          <a:p>
            <a:pPr marL="0" indent="0">
              <a:buNone/>
            </a:pPr>
            <a:r>
              <a:rPr lang="en-US" sz="4000" dirty="0" smtClean="0"/>
              <a:t>Nonrenewable </a:t>
            </a:r>
            <a:r>
              <a:rPr lang="en-US" sz="4000" dirty="0"/>
              <a:t>energy </a:t>
            </a:r>
          </a:p>
          <a:p>
            <a:pPr marL="0" indent="0">
              <a:buNone/>
            </a:pPr>
            <a:r>
              <a:rPr lang="en-US" sz="4000" dirty="0" smtClean="0"/>
              <a:t>Petroleum </a:t>
            </a:r>
          </a:p>
          <a:p>
            <a:pPr marL="0" indent="0">
              <a:buNone/>
            </a:pPr>
            <a:r>
              <a:rPr lang="en-US" sz="4000" dirty="0" smtClean="0"/>
              <a:t>Strip </a:t>
            </a:r>
            <a:r>
              <a:rPr lang="en-US" sz="4000" dirty="0"/>
              <a:t>Mining </a:t>
            </a:r>
          </a:p>
          <a:p>
            <a:pPr marL="0" indent="0">
              <a:buNone/>
            </a:pPr>
            <a:r>
              <a:rPr lang="en-US" sz="4000" dirty="0" smtClean="0"/>
              <a:t>Subsurface </a:t>
            </a:r>
            <a:r>
              <a:rPr lang="en-US" sz="4000" dirty="0"/>
              <a:t>mining </a:t>
            </a:r>
            <a:r>
              <a:rPr lang="en-US" sz="4000" dirty="0" smtClean="0"/>
              <a:t> </a:t>
            </a:r>
            <a:r>
              <a:rPr lang="en-US" sz="4000" dirty="0"/>
              <a:t>Petrochemicals </a:t>
            </a:r>
          </a:p>
          <a:p>
            <a:pPr marL="0" indent="0">
              <a:buNone/>
            </a:pPr>
            <a:r>
              <a:rPr lang="en-US" sz="4000" dirty="0" smtClean="0"/>
              <a:t>Acid </a:t>
            </a:r>
            <a:r>
              <a:rPr lang="en-US" sz="4000" dirty="0"/>
              <a:t>drainage </a:t>
            </a:r>
          </a:p>
          <a:p>
            <a:pPr marL="0" indent="0">
              <a:buNone/>
            </a:pPr>
            <a:r>
              <a:rPr lang="en-US" sz="4000" dirty="0" smtClean="0"/>
              <a:t>Energy </a:t>
            </a:r>
            <a:r>
              <a:rPr lang="en-US" sz="4000" dirty="0"/>
              <a:t>Conservation </a:t>
            </a:r>
          </a:p>
          <a:p>
            <a:pPr marL="0" indent="0">
              <a:buNone/>
            </a:pPr>
            <a:endParaRPr lang="en-US" sz="4000" dirty="0"/>
          </a:p>
        </p:txBody>
      </p:sp>
      <p:sp>
        <p:nvSpPr>
          <p:cNvPr id="4" name="Rectangle 3"/>
          <p:cNvSpPr/>
          <p:nvPr/>
        </p:nvSpPr>
        <p:spPr>
          <a:xfrm rot="19261581">
            <a:off x="4036721" y="3483046"/>
            <a:ext cx="5416869"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Quiz Next Class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668592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4" name="Picture 6" descr="Tslide 23 usnrc 20071116-024"/>
          <p:cNvPicPr>
            <a:picLocks noChangeAspect="1" noChangeArrowheads="1"/>
          </p:cNvPicPr>
          <p:nvPr/>
        </p:nvPicPr>
        <p:blipFill>
          <a:blip r:embed="rId3"/>
          <a:srcRect/>
          <a:stretch>
            <a:fillRect/>
          </a:stretch>
        </p:blipFill>
        <p:spPr bwMode="auto">
          <a:xfrm>
            <a:off x="61913" y="1077913"/>
            <a:ext cx="9005887" cy="5703887"/>
          </a:xfrm>
          <a:prstGeom prst="rect">
            <a:avLst/>
          </a:prstGeom>
          <a:noFill/>
        </p:spPr>
      </p:pic>
      <p:sp>
        <p:nvSpPr>
          <p:cNvPr id="181250" name="Rectangle 2"/>
          <p:cNvSpPr>
            <a:spLocks noGrp="1" noChangeArrowheads="1"/>
          </p:cNvSpPr>
          <p:nvPr>
            <p:ph type="ctrTitle"/>
          </p:nvPr>
        </p:nvSpPr>
        <p:spPr/>
        <p:txBody>
          <a:bodyPr/>
          <a:lstStyle/>
          <a:p>
            <a:r>
              <a:rPr lang="en-US"/>
              <a:t>Lesson 17.4 Nuclear Power</a:t>
            </a:r>
          </a:p>
        </p:txBody>
      </p:sp>
      <p:sp>
        <p:nvSpPr>
          <p:cNvPr id="181251" name="Rectangle 3"/>
          <p:cNvSpPr>
            <a:spLocks noGrp="1" noChangeArrowheads="1"/>
          </p:cNvSpPr>
          <p:nvPr>
            <p:ph type="subTitle" idx="1"/>
          </p:nvPr>
        </p:nvSpPr>
        <p:spPr>
          <a:xfrm>
            <a:off x="5638800" y="4572000"/>
            <a:ext cx="3200400" cy="1371600"/>
          </a:xfrm>
          <a:solidFill>
            <a:srgbClr val="CCFF66">
              <a:alpha val="87000"/>
            </a:srgbClr>
          </a:solidFill>
          <a:ln/>
        </p:spPr>
        <p:txBody>
          <a:bodyPr/>
          <a:lstStyle/>
          <a:p>
            <a:r>
              <a:rPr lang="en-US"/>
              <a:t>Scientists estimate that nuclear power helps us avoid emitting 600 million metric tons of carbon each year worldwide.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4" name="Picture 8" descr="0133724751a121"/>
          <p:cNvPicPr>
            <a:picLocks noChangeAspect="1" noChangeArrowheads="1"/>
          </p:cNvPicPr>
          <p:nvPr/>
        </p:nvPicPr>
        <p:blipFill>
          <a:blip r:embed="rId3"/>
          <a:srcRect l="3987" r="9885" b="36606"/>
          <a:stretch>
            <a:fillRect/>
          </a:stretch>
        </p:blipFill>
        <p:spPr bwMode="auto">
          <a:xfrm>
            <a:off x="457200" y="2695575"/>
            <a:ext cx="7239000" cy="3552825"/>
          </a:xfrm>
          <a:prstGeom prst="rect">
            <a:avLst/>
          </a:prstGeom>
          <a:noFill/>
        </p:spPr>
      </p:pic>
      <p:sp>
        <p:nvSpPr>
          <p:cNvPr id="183298" name="Rectangle 2"/>
          <p:cNvSpPr>
            <a:spLocks noGrp="1" noChangeArrowheads="1"/>
          </p:cNvSpPr>
          <p:nvPr>
            <p:ph type="title" idx="4294967295"/>
          </p:nvPr>
        </p:nvSpPr>
        <p:spPr>
          <a:xfrm>
            <a:off x="685800" y="609600"/>
            <a:ext cx="7772400" cy="914400"/>
          </a:xfrm>
        </p:spPr>
        <p:txBody>
          <a:bodyPr/>
          <a:lstStyle/>
          <a:p>
            <a:r>
              <a:rPr lang="en-US" b="1">
                <a:latin typeface="Arial" pitchFamily="-123" charset="0"/>
              </a:rPr>
              <a:t>Nuclear Fission</a:t>
            </a:r>
            <a:endParaRPr lang="en-US" b="1"/>
          </a:p>
        </p:txBody>
      </p:sp>
      <p:sp>
        <p:nvSpPr>
          <p:cNvPr id="183299" name="Rectangle 3"/>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183300" name="Rectangle 4"/>
          <p:cNvSpPr>
            <a:spLocks noChangeArrowheads="1"/>
          </p:cNvSpPr>
          <p:nvPr/>
        </p:nvSpPr>
        <p:spPr bwMode="auto">
          <a:xfrm>
            <a:off x="381000" y="233363"/>
            <a:ext cx="31448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17.4 Nuclear Power</a:t>
            </a:r>
          </a:p>
        </p:txBody>
      </p:sp>
      <p:sp>
        <p:nvSpPr>
          <p:cNvPr id="183301" name="Text Box 5"/>
          <p:cNvSpPr txBox="1">
            <a:spLocks noChangeArrowheads="1"/>
          </p:cNvSpPr>
          <p:nvPr/>
        </p:nvSpPr>
        <p:spPr bwMode="auto">
          <a:xfrm>
            <a:off x="228600" y="1389063"/>
            <a:ext cx="8763000" cy="1735137"/>
          </a:xfrm>
          <a:prstGeom prst="rect">
            <a:avLst/>
          </a:prstGeom>
          <a:noFill/>
          <a:ln w="9525">
            <a:noFill/>
            <a:miter lim="800000"/>
            <a:headEnd/>
            <a:tailEnd/>
          </a:ln>
        </p:spPr>
        <p:txBody>
          <a:bodyPr>
            <a:prstTxWarp prst="textNoShape">
              <a:avLst/>
            </a:prstTxWarp>
            <a:spAutoFit/>
          </a:bodyPr>
          <a:lstStyle/>
          <a:p>
            <a:pPr marL="266700" indent="-266700">
              <a:spcBef>
                <a:spcPct val="50000"/>
              </a:spcBef>
              <a:buFont typeface="Times" pitchFamily="-123" charset="0"/>
              <a:buChar char="•"/>
            </a:pPr>
            <a:r>
              <a:rPr lang="en-US" sz="2400" b="0">
                <a:ea typeface="Osaka" pitchFamily="-123" charset="-128"/>
                <a:cs typeface="Osaka" pitchFamily="-123" charset="-128"/>
              </a:rPr>
              <a:t>Splits an atomic nucleus into two smaller nuclei</a:t>
            </a:r>
          </a:p>
          <a:p>
            <a:pPr marL="266700" indent="-266700">
              <a:spcBef>
                <a:spcPct val="50000"/>
              </a:spcBef>
              <a:buFont typeface="Times" pitchFamily="-123" charset="0"/>
              <a:buChar char="•"/>
            </a:pPr>
            <a:r>
              <a:rPr lang="en-US" sz="2400" b="0">
                <a:ea typeface="Osaka" pitchFamily="-123" charset="-128"/>
                <a:cs typeface="Osaka" pitchFamily="-123" charset="-128"/>
              </a:rPr>
              <a:t>Releases neutrons and large amounts of energy. If enough unstable nuclei are present, a nuclear chain reaction can occur.</a:t>
            </a:r>
          </a:p>
        </p:txBody>
      </p:sp>
      <p:sp>
        <p:nvSpPr>
          <p:cNvPr id="183302" name="Rectangle 6"/>
          <p:cNvSpPr>
            <a:spLocks noChangeArrowheads="1"/>
          </p:cNvSpPr>
          <p:nvPr/>
        </p:nvSpPr>
        <p:spPr bwMode="auto">
          <a:xfrm>
            <a:off x="5257800" y="5791200"/>
            <a:ext cx="3581400" cy="914400"/>
          </a:xfrm>
          <a:prstGeom prst="rect">
            <a:avLst/>
          </a:prstGeom>
          <a:solidFill>
            <a:srgbClr val="FDFFED"/>
          </a:solidFill>
          <a:ln w="25400">
            <a:solidFill>
              <a:srgbClr val="99CC00"/>
            </a:solidFill>
            <a:miter lim="800000"/>
            <a:headEnd/>
            <a:tailEnd/>
          </a:ln>
          <a:effectLst>
            <a:outerShdw blurRad="137160" dist="88794" dir="1799997" algn="ctr" rotWithShape="0">
              <a:schemeClr val="bg2">
                <a:alpha val="50000"/>
              </a:schemeClr>
            </a:outerShdw>
          </a:effectLst>
        </p:spPr>
        <p:txBody>
          <a:bodyPr lIns="182880" tIns="182880" rIns="182880" bIns="182880">
            <a:prstTxWarp prst="textNoShape">
              <a:avLst/>
            </a:prstTxWarp>
          </a:bodyPr>
          <a:lstStyle/>
          <a:p>
            <a:pPr eaLnBrk="1" hangingPunct="1">
              <a:lnSpc>
                <a:spcPct val="90000"/>
              </a:lnSpc>
              <a:spcBef>
                <a:spcPct val="20000"/>
              </a:spcBef>
              <a:buFont typeface="Times" pitchFamily="-123" charset="0"/>
              <a:buNone/>
            </a:pPr>
            <a:r>
              <a:rPr lang="en-US" sz="1400" b="0">
                <a:solidFill>
                  <a:srgbClr val="008040"/>
                </a:solidFill>
                <a:latin typeface="Arial Bold" pitchFamily="-123" charset="0"/>
                <a:ea typeface="MS Pゴシック" pitchFamily="-92" charset="-128"/>
                <a:cs typeface="MS Pゴシック" pitchFamily="-92" charset="-128"/>
              </a:rPr>
              <a:t>Did You Know?</a:t>
            </a:r>
            <a:r>
              <a:rPr lang="en-US" sz="1400" b="0" i="1">
                <a:latin typeface="Myriad Pro" pitchFamily="-123" charset="0"/>
                <a:ea typeface="MS Pゴシック" pitchFamily="-92" charset="-128"/>
                <a:cs typeface="MS Pゴシック" pitchFamily="-92" charset="-128"/>
              </a:rPr>
              <a:t> </a:t>
            </a:r>
            <a:r>
              <a:rPr lang="en-US" sz="1400" b="0" i="1"/>
              <a:t>About 20% of electricity produced in the United States comes from nuclear power.</a:t>
            </a:r>
            <a:endParaRPr lang="en-US" sz="2000" b="0">
              <a:ea typeface="MS Pゴシック" pitchFamily="-92" charset="-128"/>
              <a:cs typeface="MS Pゴシック" pitchFamily="-92"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p:txBody>
          <a:bodyPr/>
          <a:lstStyle/>
          <a:p>
            <a:r>
              <a:rPr lang="en-US" b="1">
                <a:latin typeface="Arial" pitchFamily="-123" charset="0"/>
              </a:rPr>
              <a:t>Generating Electricity Using Nuclear Energy</a:t>
            </a:r>
            <a:endParaRPr lang="en-US" b="1"/>
          </a:p>
        </p:txBody>
      </p:sp>
      <p:sp>
        <p:nvSpPr>
          <p:cNvPr id="185347" name="Rectangle 3"/>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185348" name="Rectangle 4"/>
          <p:cNvSpPr>
            <a:spLocks noChangeArrowheads="1"/>
          </p:cNvSpPr>
          <p:nvPr/>
        </p:nvSpPr>
        <p:spPr bwMode="auto">
          <a:xfrm>
            <a:off x="381000" y="233363"/>
            <a:ext cx="31448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17.4 Nuclear Power</a:t>
            </a:r>
          </a:p>
        </p:txBody>
      </p:sp>
      <p:sp>
        <p:nvSpPr>
          <p:cNvPr id="185349" name="Text Box 5"/>
          <p:cNvSpPr txBox="1">
            <a:spLocks noChangeArrowheads="1"/>
          </p:cNvSpPr>
          <p:nvPr/>
        </p:nvSpPr>
        <p:spPr bwMode="auto">
          <a:xfrm>
            <a:off x="228600" y="1836738"/>
            <a:ext cx="8610600" cy="1004887"/>
          </a:xfrm>
          <a:prstGeom prst="rect">
            <a:avLst/>
          </a:prstGeom>
          <a:noFill/>
          <a:ln w="9525">
            <a:noFill/>
            <a:miter lim="800000"/>
            <a:headEnd/>
            <a:tailEnd/>
          </a:ln>
        </p:spPr>
        <p:txBody>
          <a:bodyPr>
            <a:prstTxWarp prst="textNoShape">
              <a:avLst/>
            </a:prstTxWarp>
            <a:spAutoFit/>
          </a:bodyPr>
          <a:lstStyle/>
          <a:p>
            <a:pPr marL="457200" indent="-457200">
              <a:spcBef>
                <a:spcPct val="50000"/>
              </a:spcBef>
              <a:buFont typeface="Times" pitchFamily="-123" charset="0"/>
              <a:buChar char="•"/>
            </a:pPr>
            <a:endParaRPr lang="en-US" sz="2400" b="0">
              <a:ea typeface="Osaka" pitchFamily="-123" charset="-128"/>
              <a:cs typeface="Osaka" pitchFamily="-123" charset="-128"/>
            </a:endParaRPr>
          </a:p>
          <a:p>
            <a:pPr marL="457200" indent="-457200">
              <a:spcBef>
                <a:spcPct val="50000"/>
              </a:spcBef>
              <a:buFont typeface="Times" pitchFamily="-123" charset="0"/>
              <a:buChar char="•"/>
            </a:pPr>
            <a:endParaRPr lang="en-US" sz="2400" b="0">
              <a:ea typeface="Osaka" pitchFamily="-123" charset="-128"/>
              <a:cs typeface="Osaka" pitchFamily="-123" charset="-128"/>
            </a:endParaRPr>
          </a:p>
        </p:txBody>
      </p:sp>
      <p:pic>
        <p:nvPicPr>
          <p:cNvPr id="185351" name="Picture 7" descr="0133724751a122"/>
          <p:cNvPicPr>
            <a:picLocks noChangeAspect="1" noChangeArrowheads="1"/>
          </p:cNvPicPr>
          <p:nvPr/>
        </p:nvPicPr>
        <p:blipFill>
          <a:blip r:embed="rId3"/>
          <a:srcRect l="2499" t="7365" r="7500" b="4631"/>
          <a:stretch>
            <a:fillRect/>
          </a:stretch>
        </p:blipFill>
        <p:spPr bwMode="auto">
          <a:xfrm>
            <a:off x="228600" y="2084388"/>
            <a:ext cx="8915400" cy="47053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idx="4294967295"/>
          </p:nvPr>
        </p:nvSpPr>
        <p:spPr/>
        <p:txBody>
          <a:bodyPr/>
          <a:lstStyle/>
          <a:p>
            <a:r>
              <a:rPr lang="en-US" b="1" dirty="0">
                <a:solidFill>
                  <a:schemeClr val="tx1"/>
                </a:solidFill>
                <a:latin typeface="Arial" pitchFamily="-123" charset="0"/>
              </a:rPr>
              <a:t>Benefits and Costs of </a:t>
            </a:r>
            <a:r>
              <a:rPr lang="en-US" b="1" dirty="0">
                <a:solidFill>
                  <a:srgbClr val="FF0000"/>
                </a:solidFill>
                <a:latin typeface="Arial" pitchFamily="-123" charset="0"/>
              </a:rPr>
              <a:t/>
            </a:r>
            <a:br>
              <a:rPr lang="en-US" b="1" dirty="0">
                <a:solidFill>
                  <a:srgbClr val="FF0000"/>
                </a:solidFill>
                <a:latin typeface="Arial" pitchFamily="-123" charset="0"/>
              </a:rPr>
            </a:br>
            <a:r>
              <a:rPr lang="en-US" b="1" dirty="0">
                <a:solidFill>
                  <a:srgbClr val="FF0000"/>
                </a:solidFill>
                <a:latin typeface="Arial" pitchFamily="-123" charset="0"/>
              </a:rPr>
              <a:t>Nuclear Power</a:t>
            </a:r>
            <a:endParaRPr lang="en-US" b="1" dirty="0">
              <a:solidFill>
                <a:srgbClr val="FF0000"/>
              </a:solidFill>
            </a:endParaRPr>
          </a:p>
        </p:txBody>
      </p:sp>
      <p:sp>
        <p:nvSpPr>
          <p:cNvPr id="187395" name="Rectangle 3"/>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187396" name="Rectangle 4"/>
          <p:cNvSpPr>
            <a:spLocks noChangeArrowheads="1"/>
          </p:cNvSpPr>
          <p:nvPr/>
        </p:nvSpPr>
        <p:spPr bwMode="auto">
          <a:xfrm>
            <a:off x="381000" y="233363"/>
            <a:ext cx="31448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17.4 Nuclear Power</a:t>
            </a:r>
          </a:p>
        </p:txBody>
      </p:sp>
      <p:sp>
        <p:nvSpPr>
          <p:cNvPr id="187397" name="Text Box 5"/>
          <p:cNvSpPr txBox="1">
            <a:spLocks noChangeArrowheads="1"/>
          </p:cNvSpPr>
          <p:nvPr/>
        </p:nvSpPr>
        <p:spPr bwMode="auto">
          <a:xfrm>
            <a:off x="228600" y="1836738"/>
            <a:ext cx="8610600" cy="1004887"/>
          </a:xfrm>
          <a:prstGeom prst="rect">
            <a:avLst/>
          </a:prstGeom>
          <a:noFill/>
          <a:ln w="9525">
            <a:noFill/>
            <a:miter lim="800000"/>
            <a:headEnd/>
            <a:tailEnd/>
          </a:ln>
        </p:spPr>
        <p:txBody>
          <a:bodyPr>
            <a:prstTxWarp prst="textNoShape">
              <a:avLst/>
            </a:prstTxWarp>
            <a:spAutoFit/>
          </a:bodyPr>
          <a:lstStyle/>
          <a:p>
            <a:pPr marL="457200" indent="-457200">
              <a:spcBef>
                <a:spcPct val="50000"/>
              </a:spcBef>
              <a:buFont typeface="Times" pitchFamily="-123" charset="0"/>
              <a:buChar char="•"/>
            </a:pPr>
            <a:endParaRPr lang="en-US" sz="2400" b="0">
              <a:ea typeface="Osaka" pitchFamily="-123" charset="-128"/>
              <a:cs typeface="Osaka" pitchFamily="-123" charset="-128"/>
            </a:endParaRPr>
          </a:p>
          <a:p>
            <a:pPr marL="457200" indent="-457200">
              <a:spcBef>
                <a:spcPct val="50000"/>
              </a:spcBef>
              <a:buFont typeface="Times" pitchFamily="-123" charset="0"/>
              <a:buChar char="•"/>
            </a:pPr>
            <a:endParaRPr lang="en-US" sz="2400" b="0">
              <a:ea typeface="Osaka" pitchFamily="-123" charset="-128"/>
              <a:cs typeface="Osaka" pitchFamily="-123" charset="-128"/>
            </a:endParaRPr>
          </a:p>
        </p:txBody>
      </p:sp>
      <p:graphicFrame>
        <p:nvGraphicFramePr>
          <p:cNvPr id="187430" name="Group 38"/>
          <p:cNvGraphicFramePr>
            <a:graphicFrameLocks noGrp="1"/>
          </p:cNvGraphicFramePr>
          <p:nvPr>
            <p:extLst>
              <p:ext uri="{D42A27DB-BD31-4B8C-83A1-F6EECF244321}">
                <p14:modId xmlns:p14="http://schemas.microsoft.com/office/powerpoint/2010/main" val="937250350"/>
              </p:ext>
            </p:extLst>
          </p:nvPr>
        </p:nvGraphicFramePr>
        <p:xfrm>
          <a:off x="304800" y="2057400"/>
          <a:ext cx="5029200" cy="4495801"/>
        </p:xfrm>
        <a:graphic>
          <a:graphicData uri="http://schemas.openxmlformats.org/drawingml/2006/table">
            <a:tbl>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571500">
                <a:tc>
                  <a:txBody>
                    <a:bodyPr/>
                    <a:lstStyle/>
                    <a:p>
                      <a:pPr marL="0" marR="0" lvl="0" indent="0" algn="ctr" defTabSz="914400" rtl="0" eaLnBrk="1" fontAlgn="base" latinLnBrk="0" hangingPunct="1">
                        <a:lnSpc>
                          <a:spcPct val="90000"/>
                        </a:lnSpc>
                        <a:spcBef>
                          <a:spcPct val="20000"/>
                        </a:spcBef>
                        <a:spcAft>
                          <a:spcPct val="0"/>
                        </a:spcAft>
                        <a:buClrTx/>
                        <a:buSzTx/>
                        <a:buFont typeface="Times" pitchFamily="-123" charset="0"/>
                        <a:buNone/>
                        <a:tabLst/>
                      </a:pPr>
                      <a:r>
                        <a:rPr kumimoji="0" lang="en-US" sz="2000" b="1" i="0" u="none" strike="noStrike" cap="none" normalizeH="0" baseline="0" dirty="0">
                          <a:ln>
                            <a:noFill/>
                          </a:ln>
                          <a:solidFill>
                            <a:srgbClr val="FF0000"/>
                          </a:solidFill>
                          <a:effectLst/>
                          <a:latin typeface="Arial" pitchFamily="-123" charset="0"/>
                          <a:ea typeface="MS Pゴシック" pitchFamily="-92" charset="-128"/>
                          <a:cs typeface="MS Pゴシック" pitchFamily="-92" charset="-128"/>
                        </a:rPr>
                        <a:t>Benefits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 typeface="Times" pitchFamily="-123" charset="0"/>
                        <a:buNone/>
                        <a:tabLst/>
                      </a:pPr>
                      <a:r>
                        <a:rPr kumimoji="0" lang="en-US" sz="2000" b="1" i="0" u="none" strike="noStrike" cap="none" normalizeH="0" baseline="0">
                          <a:ln>
                            <a:noFill/>
                          </a:ln>
                          <a:solidFill>
                            <a:srgbClr val="FF0000"/>
                          </a:solidFill>
                          <a:effectLst/>
                          <a:latin typeface="Arial" pitchFamily="-123" charset="0"/>
                          <a:ea typeface="MS Pゴシック" pitchFamily="-92" charset="-128"/>
                          <a:cs typeface="MS Pゴシック" pitchFamily="-92" charset="-128"/>
                        </a:rPr>
                        <a:t>Costs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3300">
                <a:tc>
                  <a:txBody>
                    <a:bodyPr/>
                    <a:lstStyle/>
                    <a:p>
                      <a:pPr marL="0" marR="0" lvl="0" indent="0" algn="l" defTabSz="914400" rtl="0" eaLnBrk="1" fontAlgn="base" latinLnBrk="0" hangingPunct="1">
                        <a:lnSpc>
                          <a:spcPct val="90000"/>
                        </a:lnSpc>
                        <a:spcBef>
                          <a:spcPct val="20000"/>
                        </a:spcBef>
                        <a:spcAft>
                          <a:spcPct val="0"/>
                        </a:spcAft>
                        <a:buClrTx/>
                        <a:buSzTx/>
                        <a:buFont typeface="Times" pitchFamily="-123" charset="0"/>
                        <a:buNone/>
                        <a:tabLst/>
                      </a:pPr>
                      <a:r>
                        <a:rPr kumimoji="0" lang="en-US" sz="2000" b="0" i="0" u="none" strike="noStrike" cap="none" normalizeH="0" baseline="0" dirty="0">
                          <a:ln>
                            <a:noFill/>
                          </a:ln>
                          <a:solidFill>
                            <a:srgbClr val="FF0000"/>
                          </a:solidFill>
                          <a:effectLst/>
                          <a:latin typeface="Arial" pitchFamily="-123" charset="0"/>
                          <a:ea typeface="MS Pゴシック" pitchFamily="-92" charset="-128"/>
                          <a:cs typeface="MS Pゴシック" pitchFamily="-92" charset="-128"/>
                        </a:rPr>
                        <a:t>No air pollution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 typeface="Times" pitchFamily="-123" charset="0"/>
                        <a:buNone/>
                        <a:tabLst/>
                      </a:pPr>
                      <a:r>
                        <a:rPr kumimoji="0" lang="en-US" sz="2000" b="0" i="0" u="none" strike="noStrike" cap="none" normalizeH="0" baseline="0">
                          <a:ln>
                            <a:noFill/>
                          </a:ln>
                          <a:solidFill>
                            <a:srgbClr val="FF0000"/>
                          </a:solidFill>
                          <a:effectLst/>
                          <a:latin typeface="Arial" pitchFamily="-123" charset="0"/>
                          <a:ea typeface="MS Pゴシック" pitchFamily="-92" charset="-128"/>
                          <a:cs typeface="MS Pゴシック" pitchFamily="-92" charset="-128"/>
                        </a:rPr>
                        <a:t>Expensive to build and maintain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58863">
                <a:tc>
                  <a:txBody>
                    <a:bodyPr/>
                    <a:lstStyle/>
                    <a:p>
                      <a:pPr marL="0" marR="0" lvl="0" indent="0" algn="l" defTabSz="914400" rtl="0" eaLnBrk="1" fontAlgn="base" latinLnBrk="0" hangingPunct="1">
                        <a:lnSpc>
                          <a:spcPct val="90000"/>
                        </a:lnSpc>
                        <a:spcBef>
                          <a:spcPct val="20000"/>
                        </a:spcBef>
                        <a:spcAft>
                          <a:spcPct val="0"/>
                        </a:spcAft>
                        <a:buClrTx/>
                        <a:buSzTx/>
                        <a:buFont typeface="Times" pitchFamily="-123" charset="0"/>
                        <a:buNone/>
                        <a:tabLst/>
                      </a:pPr>
                      <a:r>
                        <a:rPr kumimoji="0" lang="en-US" sz="2000" b="0" i="0" u="none" strike="noStrike" cap="none" normalizeH="0" baseline="0" dirty="0">
                          <a:ln>
                            <a:noFill/>
                          </a:ln>
                          <a:solidFill>
                            <a:srgbClr val="FF0000"/>
                          </a:solidFill>
                          <a:effectLst/>
                          <a:latin typeface="Arial" pitchFamily="-123" charset="0"/>
                          <a:ea typeface="MS Pゴシック" pitchFamily="-92" charset="-128"/>
                          <a:cs typeface="MS Pゴシック" pitchFamily="-92" charset="-128"/>
                        </a:rPr>
                        <a:t>Requires little uranium fuel and little mining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 typeface="Times" pitchFamily="-123" charset="0"/>
                        <a:buNone/>
                        <a:tabLst/>
                      </a:pPr>
                      <a:r>
                        <a:rPr kumimoji="0" lang="en-US" sz="2000" b="0" i="0" u="none" strike="noStrike" cap="none" normalizeH="0" baseline="0" dirty="0">
                          <a:ln>
                            <a:noFill/>
                          </a:ln>
                          <a:solidFill>
                            <a:srgbClr val="FF0000"/>
                          </a:solidFill>
                          <a:effectLst/>
                          <a:latin typeface="Arial" pitchFamily="-123" charset="0"/>
                          <a:ea typeface="MS Pゴシック" pitchFamily="-92" charset="-128"/>
                          <a:cs typeface="MS Pゴシック" pitchFamily="-92" charset="-128"/>
                        </a:rPr>
                        <a:t>Catastrophic accidents are possible.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62138">
                <a:tc>
                  <a:txBody>
                    <a:bodyPr/>
                    <a:lstStyle/>
                    <a:p>
                      <a:pPr marL="0" marR="0" lvl="0" indent="0" algn="l" defTabSz="914400" rtl="0" eaLnBrk="1" fontAlgn="base" latinLnBrk="0" hangingPunct="1">
                        <a:lnSpc>
                          <a:spcPct val="90000"/>
                        </a:lnSpc>
                        <a:spcBef>
                          <a:spcPct val="20000"/>
                        </a:spcBef>
                        <a:spcAft>
                          <a:spcPct val="0"/>
                        </a:spcAft>
                        <a:buClrTx/>
                        <a:buSzTx/>
                        <a:buFont typeface="Times" pitchFamily="-123" charset="0"/>
                        <a:buNone/>
                        <a:tabLst/>
                      </a:pPr>
                      <a:r>
                        <a:rPr kumimoji="0" lang="en-US" sz="2000" b="0" i="0" u="none" strike="noStrike" cap="none" normalizeH="0" baseline="0">
                          <a:ln>
                            <a:noFill/>
                          </a:ln>
                          <a:solidFill>
                            <a:srgbClr val="FF0000"/>
                          </a:solidFill>
                          <a:effectLst/>
                          <a:latin typeface="Arial" pitchFamily="-123" charset="0"/>
                          <a:ea typeface="MS Pゴシック" pitchFamily="-92" charset="-128"/>
                          <a:cs typeface="MS Pゴシック" pitchFamily="-92" charset="-128"/>
                        </a:rPr>
                        <a:t>Under normal conditions, nuclear power plants are safer for workers than coal-burning power plants.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 typeface="Times" pitchFamily="-123" charset="0"/>
                        <a:buNone/>
                        <a:tabLst/>
                      </a:pPr>
                      <a:r>
                        <a:rPr kumimoji="0" lang="en-US" sz="2000" b="0" i="0" u="none" strike="noStrike" cap="none" normalizeH="0" baseline="0" dirty="0">
                          <a:ln>
                            <a:noFill/>
                          </a:ln>
                          <a:solidFill>
                            <a:srgbClr val="FF0000"/>
                          </a:solidFill>
                          <a:effectLst/>
                          <a:latin typeface="Arial" pitchFamily="-123" charset="0"/>
                          <a:ea typeface="MS Pゴシック" pitchFamily="-92" charset="-128"/>
                          <a:cs typeface="MS Pゴシック" pitchFamily="-92" charset="-128"/>
                        </a:rPr>
                        <a:t>Nuclear waste must be stored for thousands of years.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7429" name="Rectangle 37"/>
          <p:cNvSpPr>
            <a:spLocks noChangeArrowheads="1"/>
          </p:cNvSpPr>
          <p:nvPr/>
        </p:nvSpPr>
        <p:spPr bwMode="auto">
          <a:xfrm>
            <a:off x="6732588" y="6413500"/>
            <a:ext cx="938212" cy="274638"/>
          </a:xfrm>
          <a:prstGeom prst="rect">
            <a:avLst/>
          </a:prstGeom>
          <a:noFill/>
          <a:ln w="9525">
            <a:noFill/>
            <a:miter lim="800000"/>
            <a:headEnd/>
            <a:tailEnd/>
          </a:ln>
        </p:spPr>
        <p:txBody>
          <a:bodyPr wrap="none">
            <a:prstTxWarp prst="textNoShape">
              <a:avLst/>
            </a:prstTxWarp>
            <a:spAutoFit/>
          </a:bodyPr>
          <a:lstStyle/>
          <a:p>
            <a:r>
              <a:rPr lang="en-US"/>
              <a:t>Chernobyl</a:t>
            </a:r>
          </a:p>
        </p:txBody>
      </p:sp>
      <p:pic>
        <p:nvPicPr>
          <p:cNvPr id="187432" name="Picture 40" descr="Tslide 26 us mil DD-ST-87-08780-1"/>
          <p:cNvPicPr>
            <a:picLocks noChangeAspect="1" noChangeArrowheads="1"/>
          </p:cNvPicPr>
          <p:nvPr/>
        </p:nvPicPr>
        <p:blipFill>
          <a:blip r:embed="rId3"/>
          <a:srcRect l="5504" b="1755"/>
          <a:stretch>
            <a:fillRect/>
          </a:stretch>
        </p:blipFill>
        <p:spPr bwMode="auto">
          <a:xfrm>
            <a:off x="5791200" y="2057400"/>
            <a:ext cx="2616200" cy="4267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a:xfrm>
            <a:off x="685800" y="685800"/>
            <a:ext cx="7772400" cy="914400"/>
          </a:xfrm>
        </p:spPr>
        <p:txBody>
          <a:bodyPr/>
          <a:lstStyle/>
          <a:p>
            <a:r>
              <a:rPr lang="en-US" b="1" dirty="0">
                <a:solidFill>
                  <a:srgbClr val="FF0000"/>
                </a:solidFill>
                <a:latin typeface="Arial" pitchFamily="-123" charset="0"/>
              </a:rPr>
              <a:t>Nuclear Waste</a:t>
            </a:r>
            <a:endParaRPr lang="en-US" b="1" dirty="0">
              <a:solidFill>
                <a:srgbClr val="FF0000"/>
              </a:solidFill>
            </a:endParaRPr>
          </a:p>
        </p:txBody>
      </p:sp>
      <p:sp>
        <p:nvSpPr>
          <p:cNvPr id="189443" name="Rectangle 3"/>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189444" name="Rectangle 4"/>
          <p:cNvSpPr>
            <a:spLocks noChangeArrowheads="1"/>
          </p:cNvSpPr>
          <p:nvPr/>
        </p:nvSpPr>
        <p:spPr bwMode="auto">
          <a:xfrm>
            <a:off x="381000" y="233363"/>
            <a:ext cx="31448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17.4 Nuclear Power</a:t>
            </a:r>
          </a:p>
        </p:txBody>
      </p:sp>
      <p:sp>
        <p:nvSpPr>
          <p:cNvPr id="189445" name="Text Box 5"/>
          <p:cNvSpPr txBox="1">
            <a:spLocks noChangeArrowheads="1"/>
          </p:cNvSpPr>
          <p:nvPr/>
        </p:nvSpPr>
        <p:spPr bwMode="auto">
          <a:xfrm>
            <a:off x="76200" y="1676400"/>
            <a:ext cx="8610600" cy="4524315"/>
          </a:xfrm>
          <a:prstGeom prst="rect">
            <a:avLst/>
          </a:prstGeom>
          <a:noFill/>
          <a:ln w="9525">
            <a:noFill/>
            <a:miter lim="800000"/>
            <a:headEnd/>
            <a:tailEnd/>
          </a:ln>
        </p:spPr>
        <p:txBody>
          <a:bodyPr>
            <a:prstTxWarp prst="textNoShape">
              <a:avLst/>
            </a:prstTxWarp>
            <a:spAutoFit/>
          </a:bodyPr>
          <a:lstStyle/>
          <a:p>
            <a:pPr marL="457200" indent="-266700">
              <a:spcBef>
                <a:spcPct val="50000"/>
              </a:spcBef>
              <a:buFont typeface="Times" pitchFamily="-123" charset="0"/>
              <a:buChar char="•"/>
            </a:pPr>
            <a:r>
              <a:rPr lang="en-US" sz="2400" b="0" dirty="0">
                <a:ea typeface="Osaka" pitchFamily="-123" charset="-128"/>
                <a:cs typeface="Osaka" pitchFamily="-123" charset="-128"/>
              </a:rPr>
              <a:t>Waste is currently held at power plants as a stopgap, but a long-term storage location is needed.</a:t>
            </a:r>
          </a:p>
          <a:p>
            <a:pPr marL="457200" indent="-266700">
              <a:spcBef>
                <a:spcPct val="50000"/>
              </a:spcBef>
              <a:buFont typeface="Times" pitchFamily="-123" charset="0"/>
              <a:buChar char="•"/>
            </a:pPr>
            <a:r>
              <a:rPr lang="en-US" sz="2400" b="0" dirty="0">
                <a:solidFill>
                  <a:srgbClr val="FF0000"/>
                </a:solidFill>
                <a:ea typeface="Osaka" pitchFamily="-123" charset="-128"/>
                <a:cs typeface="Osaka" pitchFamily="-123" charset="-128"/>
              </a:rPr>
              <a:t>Long-term storage sites must be distant from population centers, protected from sabotage, have a deep water table, and be geologically stable.</a:t>
            </a:r>
          </a:p>
          <a:p>
            <a:pPr marL="457200" indent="-266700">
              <a:spcBef>
                <a:spcPct val="50000"/>
              </a:spcBef>
              <a:buFont typeface="Times" pitchFamily="-123" charset="0"/>
              <a:buChar char="•"/>
            </a:pPr>
            <a:r>
              <a:rPr lang="en-US" sz="2400" b="0" dirty="0">
                <a:ea typeface="Osaka" pitchFamily="-123" charset="-128"/>
                <a:cs typeface="Osaka" pitchFamily="-123" charset="-128"/>
              </a:rPr>
              <a:t>Yucca Mountain, Nevada, was </a:t>
            </a:r>
            <a:br>
              <a:rPr lang="en-US" sz="2400" b="0" dirty="0">
                <a:ea typeface="Osaka" pitchFamily="-123" charset="-128"/>
                <a:cs typeface="Osaka" pitchFamily="-123" charset="-128"/>
              </a:rPr>
            </a:br>
            <a:r>
              <a:rPr lang="en-US" sz="2400" b="0" dirty="0">
                <a:ea typeface="Osaka" pitchFamily="-123" charset="-128"/>
                <a:cs typeface="Osaka" pitchFamily="-123" charset="-128"/>
              </a:rPr>
              <a:t>chosen by the U.S. government </a:t>
            </a:r>
            <a:br>
              <a:rPr lang="en-US" sz="2400" b="0" dirty="0">
                <a:ea typeface="Osaka" pitchFamily="-123" charset="-128"/>
                <a:cs typeface="Osaka" pitchFamily="-123" charset="-128"/>
              </a:rPr>
            </a:br>
            <a:r>
              <a:rPr lang="en-US" sz="2400" b="0" dirty="0">
                <a:ea typeface="Osaka" pitchFamily="-123" charset="-128"/>
                <a:cs typeface="Osaka" pitchFamily="-123" charset="-128"/>
              </a:rPr>
              <a:t>in the 1980s, and a storage site </a:t>
            </a:r>
            <a:br>
              <a:rPr lang="en-US" sz="2400" b="0" dirty="0">
                <a:ea typeface="Osaka" pitchFamily="-123" charset="-128"/>
                <a:cs typeface="Osaka" pitchFamily="-123" charset="-128"/>
              </a:rPr>
            </a:br>
            <a:r>
              <a:rPr lang="en-US" sz="2400" b="0" dirty="0">
                <a:ea typeface="Osaka" pitchFamily="-123" charset="-128"/>
                <a:cs typeface="Osaka" pitchFamily="-123" charset="-128"/>
              </a:rPr>
              <a:t>was constructed there. But, as of </a:t>
            </a:r>
            <a:br>
              <a:rPr lang="en-US" sz="2400" b="0" dirty="0">
                <a:ea typeface="Osaka" pitchFamily="-123" charset="-128"/>
                <a:cs typeface="Osaka" pitchFamily="-123" charset="-128"/>
              </a:rPr>
            </a:br>
            <a:r>
              <a:rPr lang="en-US" sz="2400" b="0" dirty="0">
                <a:ea typeface="Osaka" pitchFamily="-123" charset="-128"/>
                <a:cs typeface="Osaka" pitchFamily="-123" charset="-128"/>
              </a:rPr>
              <a:t>2010, the Yucca Mountain project </a:t>
            </a:r>
            <a:br>
              <a:rPr lang="en-US" sz="2400" b="0" dirty="0">
                <a:ea typeface="Osaka" pitchFamily="-123" charset="-128"/>
                <a:cs typeface="Osaka" pitchFamily="-123" charset="-128"/>
              </a:rPr>
            </a:br>
            <a:r>
              <a:rPr lang="en-US" sz="2400" b="0" dirty="0">
                <a:ea typeface="Osaka" pitchFamily="-123" charset="-128"/>
                <a:cs typeface="Osaka" pitchFamily="-123" charset="-128"/>
              </a:rPr>
              <a:t>is no longer under development.</a:t>
            </a:r>
          </a:p>
        </p:txBody>
      </p:sp>
      <p:sp>
        <p:nvSpPr>
          <p:cNvPr id="189447" name="Rectangle 7"/>
          <p:cNvSpPr>
            <a:spLocks noChangeArrowheads="1"/>
          </p:cNvSpPr>
          <p:nvPr/>
        </p:nvSpPr>
        <p:spPr bwMode="auto">
          <a:xfrm>
            <a:off x="3802063" y="5638800"/>
            <a:ext cx="3970337" cy="274638"/>
          </a:xfrm>
          <a:prstGeom prst="rect">
            <a:avLst/>
          </a:prstGeom>
          <a:noFill/>
          <a:ln w="9525">
            <a:noFill/>
            <a:miter lim="800000"/>
            <a:headEnd/>
            <a:tailEnd/>
          </a:ln>
        </p:spPr>
        <p:txBody>
          <a:bodyPr>
            <a:prstTxWarp prst="textNoShape">
              <a:avLst/>
            </a:prstTxWarp>
            <a:spAutoFit/>
          </a:bodyPr>
          <a:lstStyle/>
          <a:p>
            <a:endParaRPr lang="en-US"/>
          </a:p>
        </p:txBody>
      </p:sp>
      <p:sp>
        <p:nvSpPr>
          <p:cNvPr id="189450" name="Rectangle 10"/>
          <p:cNvSpPr>
            <a:spLocks noChangeArrowheads="1"/>
          </p:cNvSpPr>
          <p:nvPr/>
        </p:nvSpPr>
        <p:spPr bwMode="auto">
          <a:xfrm>
            <a:off x="5334000" y="6400800"/>
            <a:ext cx="2595563" cy="304800"/>
          </a:xfrm>
          <a:prstGeom prst="rect">
            <a:avLst/>
          </a:prstGeom>
          <a:noFill/>
          <a:ln w="9525">
            <a:noFill/>
            <a:miter lim="800000"/>
            <a:headEnd/>
            <a:tailEnd/>
          </a:ln>
        </p:spPr>
        <p:txBody>
          <a:bodyPr wrap="none">
            <a:prstTxWarp prst="textNoShape">
              <a:avLst/>
            </a:prstTxWarp>
            <a:spAutoFit/>
          </a:bodyPr>
          <a:lstStyle/>
          <a:p>
            <a:r>
              <a:rPr lang="en-US" sz="1400"/>
              <a:t>Yucca Mountain storage site</a:t>
            </a:r>
          </a:p>
        </p:txBody>
      </p:sp>
      <p:pic>
        <p:nvPicPr>
          <p:cNvPr id="189451" name="Picture 11" descr="Tslide 27 nrc 20070613-014"/>
          <p:cNvPicPr>
            <a:picLocks noChangeAspect="1" noChangeArrowheads="1"/>
          </p:cNvPicPr>
          <p:nvPr/>
        </p:nvPicPr>
        <p:blipFill>
          <a:blip r:embed="rId3"/>
          <a:srcRect/>
          <a:stretch>
            <a:fillRect/>
          </a:stretch>
        </p:blipFill>
        <p:spPr bwMode="auto">
          <a:xfrm>
            <a:off x="5257800" y="3657600"/>
            <a:ext cx="3657600" cy="2743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5" name="Picture 7" descr="0133724751a123"/>
          <p:cNvPicPr>
            <a:picLocks noChangeAspect="1" noChangeArrowheads="1"/>
          </p:cNvPicPr>
          <p:nvPr/>
        </p:nvPicPr>
        <p:blipFill>
          <a:blip r:embed="rId3"/>
          <a:srcRect l="9656" t="22934" b="30603"/>
          <a:stretch>
            <a:fillRect/>
          </a:stretch>
        </p:blipFill>
        <p:spPr bwMode="auto">
          <a:xfrm>
            <a:off x="0" y="3878263"/>
            <a:ext cx="8915400" cy="2827337"/>
          </a:xfrm>
          <a:prstGeom prst="rect">
            <a:avLst/>
          </a:prstGeom>
          <a:noFill/>
        </p:spPr>
      </p:pic>
      <p:sp>
        <p:nvSpPr>
          <p:cNvPr id="191490" name="Rectangle 2"/>
          <p:cNvSpPr>
            <a:spLocks noGrp="1" noChangeArrowheads="1"/>
          </p:cNvSpPr>
          <p:nvPr>
            <p:ph type="title" idx="4294967295"/>
          </p:nvPr>
        </p:nvSpPr>
        <p:spPr/>
        <p:txBody>
          <a:bodyPr/>
          <a:lstStyle/>
          <a:p>
            <a:r>
              <a:rPr lang="en-US" b="1">
                <a:latin typeface="Arial" pitchFamily="-123" charset="0"/>
              </a:rPr>
              <a:t>Nuclear Fusion</a:t>
            </a:r>
            <a:endParaRPr lang="en-US" b="1"/>
          </a:p>
        </p:txBody>
      </p:sp>
      <p:sp>
        <p:nvSpPr>
          <p:cNvPr id="191491" name="Rectangle 3"/>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191492" name="Rectangle 4"/>
          <p:cNvSpPr>
            <a:spLocks noChangeArrowheads="1"/>
          </p:cNvSpPr>
          <p:nvPr/>
        </p:nvSpPr>
        <p:spPr bwMode="auto">
          <a:xfrm>
            <a:off x="381000" y="233363"/>
            <a:ext cx="31448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17.4 Nuclear Power</a:t>
            </a:r>
          </a:p>
        </p:txBody>
      </p:sp>
      <p:sp>
        <p:nvSpPr>
          <p:cNvPr id="191493" name="Text Box 5"/>
          <p:cNvSpPr txBox="1">
            <a:spLocks noChangeArrowheads="1"/>
          </p:cNvSpPr>
          <p:nvPr/>
        </p:nvSpPr>
        <p:spPr bwMode="auto">
          <a:xfrm>
            <a:off x="228600" y="1676400"/>
            <a:ext cx="8610600" cy="2027238"/>
          </a:xfrm>
          <a:prstGeom prst="rect">
            <a:avLst/>
          </a:prstGeom>
          <a:noFill/>
          <a:ln w="9525">
            <a:noFill/>
            <a:miter lim="800000"/>
            <a:headEnd/>
            <a:tailEnd/>
          </a:ln>
        </p:spPr>
        <p:txBody>
          <a:bodyPr>
            <a:prstTxWarp prst="textNoShape">
              <a:avLst/>
            </a:prstTxWarp>
            <a:spAutoFit/>
          </a:bodyPr>
          <a:lstStyle/>
          <a:p>
            <a:pPr marL="266700" indent="-266700">
              <a:lnSpc>
                <a:spcPct val="90000"/>
              </a:lnSpc>
              <a:spcBef>
                <a:spcPct val="40000"/>
              </a:spcBef>
              <a:buFont typeface="Times" pitchFamily="-123" charset="0"/>
              <a:buChar char="•"/>
            </a:pPr>
            <a:r>
              <a:rPr lang="en-US" sz="2400" b="0">
                <a:ea typeface="Osaka" pitchFamily="-123" charset="-128"/>
                <a:cs typeface="Osaka" pitchFamily="-123" charset="-128"/>
              </a:rPr>
              <a:t>Joining two atomic nuclei to form one nucleus</a:t>
            </a:r>
          </a:p>
          <a:p>
            <a:pPr marL="266700" indent="-266700">
              <a:lnSpc>
                <a:spcPct val="90000"/>
              </a:lnSpc>
              <a:spcBef>
                <a:spcPct val="40000"/>
              </a:spcBef>
              <a:buFont typeface="Times" pitchFamily="-123" charset="0"/>
              <a:buChar char="•"/>
            </a:pPr>
            <a:r>
              <a:rPr lang="en-US" sz="2400" b="0">
                <a:ea typeface="Osaka" pitchFamily="-123" charset="-128"/>
                <a:cs typeface="Osaka" pitchFamily="-123" charset="-128"/>
              </a:rPr>
              <a:t>Releases much more energy than fission</a:t>
            </a:r>
          </a:p>
          <a:p>
            <a:pPr marL="266700" indent="-266700">
              <a:lnSpc>
                <a:spcPct val="90000"/>
              </a:lnSpc>
              <a:spcBef>
                <a:spcPct val="40000"/>
              </a:spcBef>
              <a:buFont typeface="Times" pitchFamily="-123" charset="0"/>
              <a:buChar char="•"/>
            </a:pPr>
            <a:r>
              <a:rPr lang="en-US" sz="2400" b="0">
                <a:ea typeface="Osaka" pitchFamily="-123" charset="-128"/>
                <a:cs typeface="Osaka" pitchFamily="-123" charset="-128"/>
              </a:rPr>
              <a:t>Currently impractical because very high temperatures are needed, but scientists continue exploring fusion for our future energy needs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Class Work</a:t>
            </a:r>
            <a:br>
              <a:rPr lang="en-US" dirty="0" smtClean="0"/>
            </a:br>
            <a:r>
              <a:rPr lang="en-US" sz="1800" dirty="0" smtClean="0"/>
              <a:t>4/7 (a-day) 4/11 (b-day)</a:t>
            </a:r>
            <a:endParaRPr lang="en-US" dirty="0"/>
          </a:p>
        </p:txBody>
      </p:sp>
      <p:sp>
        <p:nvSpPr>
          <p:cNvPr id="4" name="Content Placeholder 3"/>
          <p:cNvSpPr>
            <a:spLocks noGrp="1"/>
          </p:cNvSpPr>
          <p:nvPr>
            <p:ph idx="1"/>
          </p:nvPr>
        </p:nvSpPr>
        <p:spPr/>
        <p:txBody>
          <a:bodyPr/>
          <a:lstStyle/>
          <a:p>
            <a:r>
              <a:rPr lang="fr-FR" dirty="0" smtClean="0"/>
              <a:t>page </a:t>
            </a:r>
            <a:r>
              <a:rPr lang="fr-FR" dirty="0"/>
              <a:t>528 (1-4) </a:t>
            </a:r>
          </a:p>
          <a:p>
            <a:r>
              <a:rPr lang="fr-FR" dirty="0"/>
              <a:t>Page 535 (1-3) </a:t>
            </a:r>
          </a:p>
          <a:p>
            <a:r>
              <a:rPr lang="fr-FR" dirty="0"/>
              <a:t>Page 541 (1-5</a:t>
            </a:r>
            <a:r>
              <a:rPr lang="fr-FR" dirty="0" smtClean="0"/>
              <a:t>)</a:t>
            </a:r>
          </a:p>
          <a:p>
            <a:endParaRPr lang="fr-FR" dirty="0"/>
          </a:p>
          <a:p>
            <a:pPr marL="0" indent="0" algn="ctr">
              <a:buNone/>
            </a:pPr>
            <a:r>
              <a:rPr lang="en-US" dirty="0">
                <a:solidFill>
                  <a:srgbClr val="FF0000"/>
                </a:solidFill>
              </a:rPr>
              <a:t>REMEMBER I WILL NOT TAKE LATE WORK THIS FINAL </a:t>
            </a:r>
            <a:r>
              <a:rPr lang="en-US" dirty="0" smtClean="0">
                <a:solidFill>
                  <a:srgbClr val="FF0000"/>
                </a:solidFill>
              </a:rPr>
              <a:t>QUARTER</a:t>
            </a:r>
          </a:p>
          <a:p>
            <a:pPr marL="0" indent="0" algn="ctr">
              <a:buNone/>
            </a:pPr>
            <a:endParaRPr lang="en-US" dirty="0">
              <a:solidFill>
                <a:srgbClr val="FF0000"/>
              </a:solidFill>
            </a:endParaRPr>
          </a:p>
          <a:p>
            <a:pPr marL="0" indent="0" algn="ctr">
              <a:buNone/>
            </a:pPr>
            <a:endParaRPr lang="en-US" dirty="0">
              <a:solidFill>
                <a:srgbClr val="FF0000"/>
              </a:solidFill>
            </a:endParaRPr>
          </a:p>
          <a:p>
            <a:pPr marL="0" indent="0">
              <a:buNone/>
            </a:pPr>
            <a:endParaRPr lang="fr-FR" dirty="0"/>
          </a:p>
          <a:p>
            <a:endParaRPr lang="en-US" dirty="0"/>
          </a:p>
        </p:txBody>
      </p:sp>
    </p:spTree>
    <p:extLst>
      <p:ext uri="{BB962C8B-B14F-4D97-AF65-F5344CB8AC3E}">
        <p14:creationId xmlns:p14="http://schemas.microsoft.com/office/powerpoint/2010/main" val="2543769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br>
              <a:rPr lang="en-US" dirty="0" smtClean="0"/>
            </a:br>
            <a:r>
              <a:rPr lang="en-US" sz="2000" dirty="0" smtClean="0"/>
              <a:t>4/11 (a-day) 4/12 (b-day)</a:t>
            </a:r>
            <a:endParaRPr lang="en-US" dirty="0"/>
          </a:p>
        </p:txBody>
      </p:sp>
      <p:sp>
        <p:nvSpPr>
          <p:cNvPr id="3" name="Content Placeholder 2"/>
          <p:cNvSpPr>
            <a:spLocks noGrp="1"/>
          </p:cNvSpPr>
          <p:nvPr>
            <p:ph idx="1"/>
          </p:nvPr>
        </p:nvSpPr>
        <p:spPr/>
        <p:txBody>
          <a:bodyPr/>
          <a:lstStyle/>
          <a:p>
            <a:r>
              <a:rPr lang="en-US" dirty="0" smtClean="0"/>
              <a:t>Because I will not accept any make up work (unless you have an excused absence) I have granted everyone with:</a:t>
            </a:r>
          </a:p>
          <a:p>
            <a:pPr lvl="1"/>
            <a:r>
              <a:rPr lang="en-US" sz="2400" dirty="0" smtClean="0"/>
              <a:t>10 Extra Credit Brownie Points</a:t>
            </a:r>
          </a:p>
          <a:p>
            <a:pPr lvl="1"/>
            <a:endParaRPr lang="en-US" dirty="0"/>
          </a:p>
          <a:p>
            <a:r>
              <a:rPr lang="en-US" dirty="0" smtClean="0"/>
              <a:t> I will now hand out homework/classwork passes for the top brownie point earners from the third quarter.</a:t>
            </a:r>
          </a:p>
          <a:p>
            <a:endParaRPr lang="en-US" dirty="0"/>
          </a:p>
          <a:p>
            <a:r>
              <a:rPr lang="en-US" dirty="0" smtClean="0"/>
              <a:t>If you still have one of these passes from the 2</a:t>
            </a:r>
            <a:r>
              <a:rPr lang="en-US" baseline="30000" dirty="0" smtClean="0"/>
              <a:t>nd</a:t>
            </a:r>
            <a:r>
              <a:rPr lang="en-US" dirty="0" smtClean="0"/>
              <a:t> quarter, you need to use them before the end of the year.</a:t>
            </a:r>
          </a:p>
          <a:p>
            <a:pPr marL="0" indent="0">
              <a:buNone/>
            </a:pPr>
            <a:endParaRPr lang="en-US" dirty="0"/>
          </a:p>
        </p:txBody>
      </p:sp>
    </p:spTree>
    <p:extLst>
      <p:ext uri="{BB962C8B-B14F-4D97-AF65-F5344CB8AC3E}">
        <p14:creationId xmlns:p14="http://schemas.microsoft.com/office/powerpoint/2010/main" val="4005886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8b - Types of Energy</a:t>
            </a:r>
            <a:br>
              <a:rPr lang="en-US" dirty="0" smtClean="0"/>
            </a:br>
            <a:r>
              <a:rPr lang="en-US" sz="1800" dirty="0">
                <a:solidFill>
                  <a:srgbClr val="000000"/>
                </a:solidFill>
              </a:rPr>
              <a:t>4/12 (a-day) 4/13 (b-day)</a:t>
            </a:r>
            <a:endParaRPr lang="en-US" dirty="0"/>
          </a:p>
        </p:txBody>
      </p:sp>
      <p:sp>
        <p:nvSpPr>
          <p:cNvPr id="3" name="Content Placeholder 2"/>
          <p:cNvSpPr>
            <a:spLocks noGrp="1"/>
          </p:cNvSpPr>
          <p:nvPr>
            <p:ph idx="1"/>
          </p:nvPr>
        </p:nvSpPr>
        <p:spPr>
          <a:xfrm>
            <a:off x="395536" y="2132856"/>
            <a:ext cx="3670176" cy="4114800"/>
          </a:xfrm>
        </p:spPr>
        <p:txBody>
          <a:bodyPr/>
          <a:lstStyle/>
          <a:p>
            <a:pPr marL="0" indent="0">
              <a:buNone/>
            </a:pPr>
            <a:r>
              <a:rPr lang="en-US" b="1" dirty="0" smtClean="0"/>
              <a:t>Todays Objective:</a:t>
            </a:r>
          </a:p>
          <a:p>
            <a:pPr marL="0" indent="0">
              <a:buNone/>
            </a:pPr>
            <a:r>
              <a:rPr lang="en-US" sz="2000" dirty="0"/>
              <a:t>Why is electricity considered a secondary source of energy?</a:t>
            </a:r>
          </a:p>
          <a:p>
            <a:pPr marL="0" indent="0">
              <a:buNone/>
            </a:pPr>
            <a:r>
              <a:rPr lang="en-US" sz="2000" dirty="0"/>
              <a:t>How do carbohydrates provide energy to the body?</a:t>
            </a:r>
          </a:p>
          <a:p>
            <a:pPr marL="0" indent="0">
              <a:buNone/>
            </a:pPr>
            <a:r>
              <a:rPr lang="en-US" sz="2000" dirty="0"/>
              <a:t>Evaluate the cost and benefits of nuclear power on society and the environment.</a:t>
            </a:r>
          </a:p>
          <a:p>
            <a:pPr marL="0" indent="0">
              <a:buNone/>
            </a:pPr>
            <a:endParaRPr lang="en-US" sz="2000" dirty="0"/>
          </a:p>
          <a:p>
            <a:pPr marL="0" indent="0">
              <a:buNone/>
            </a:pPr>
            <a:r>
              <a:rPr lang="en-US" b="1" dirty="0" smtClean="0"/>
              <a:t>Essential Question:</a:t>
            </a:r>
          </a:p>
          <a:p>
            <a:pPr marL="0" indent="0">
              <a:buNone/>
            </a:pPr>
            <a:r>
              <a:rPr lang="en-US" sz="2000" dirty="0"/>
              <a:t>Can we depend on nonrenewable energy resource for our energy needs?</a:t>
            </a:r>
            <a:endParaRPr lang="en-US" dirty="0"/>
          </a:p>
        </p:txBody>
      </p:sp>
      <p:sp>
        <p:nvSpPr>
          <p:cNvPr id="4" name="Content Placeholder 2"/>
          <p:cNvSpPr txBox="1">
            <a:spLocks/>
          </p:cNvSpPr>
          <p:nvPr/>
        </p:nvSpPr>
        <p:spPr bwMode="auto">
          <a:xfrm>
            <a:off x="4788024" y="2132856"/>
            <a:ext cx="3670176" cy="4114800"/>
          </a:xfrm>
          <a:prstGeom prst="rect">
            <a:avLst/>
          </a:prstGeom>
          <a:noFill/>
          <a:ln w="9525">
            <a:noFill/>
            <a:miter lim="800000"/>
            <a:headEnd/>
            <a:tailEnd/>
          </a:ln>
          <a:effectLst>
            <a:outerShdw blurRad="50800"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marL="169863" indent="-169863" algn="l" rtl="0" fontAlgn="base">
              <a:lnSpc>
                <a:spcPct val="90000"/>
              </a:lnSpc>
              <a:spcBef>
                <a:spcPct val="20000"/>
              </a:spcBef>
              <a:spcAft>
                <a:spcPct val="0"/>
              </a:spcAft>
              <a:buFont typeface="Times" pitchFamily="-123" charset="0"/>
              <a:buChar char="•"/>
              <a:defRPr sz="2400">
                <a:solidFill>
                  <a:schemeClr val="tx1"/>
                </a:solidFill>
                <a:latin typeface="+mn-lt"/>
                <a:ea typeface="+mn-ea"/>
                <a:cs typeface="+mn-cs"/>
              </a:defRPr>
            </a:lvl1pPr>
            <a:lvl2pPr marL="627063" indent="-169863" algn="l" rtl="0" fontAlgn="base">
              <a:lnSpc>
                <a:spcPct val="90000"/>
              </a:lnSpc>
              <a:spcBef>
                <a:spcPct val="20000"/>
              </a:spcBef>
              <a:spcAft>
                <a:spcPct val="0"/>
              </a:spcAft>
              <a:buFont typeface="Times" pitchFamily="-123" charset="0"/>
              <a:buChar char="•"/>
              <a:defRPr sz="2000">
                <a:solidFill>
                  <a:schemeClr val="tx1"/>
                </a:solidFill>
                <a:latin typeface="+mn-lt"/>
                <a:ea typeface="+mn-ea"/>
                <a:cs typeface="+mn-cs"/>
              </a:defRPr>
            </a:lvl2pPr>
            <a:lvl3pPr marL="1084263" indent="-169863" algn="l" rtl="0" fontAlgn="base">
              <a:spcBef>
                <a:spcPct val="20000"/>
              </a:spcBef>
              <a:spcAft>
                <a:spcPct val="0"/>
              </a:spcAft>
              <a:buFont typeface="Times" pitchFamily="-123" charset="0"/>
              <a:buChar char="•"/>
              <a:defRPr>
                <a:solidFill>
                  <a:schemeClr val="tx1"/>
                </a:solidFill>
                <a:latin typeface="+mn-lt"/>
                <a:ea typeface="+mn-ea"/>
                <a:cs typeface="+mn-cs"/>
              </a:defRPr>
            </a:lvl3pPr>
            <a:lvl4pPr marL="1490663" indent="-119063" algn="l" rtl="0" fontAlgn="base">
              <a:spcBef>
                <a:spcPct val="20000"/>
              </a:spcBef>
              <a:spcAft>
                <a:spcPct val="0"/>
              </a:spcAft>
              <a:buFont typeface="Times" pitchFamily="-123" charset="0"/>
              <a:buChar char="•"/>
              <a:defRPr sz="1600">
                <a:solidFill>
                  <a:schemeClr val="tx1"/>
                </a:solidFill>
                <a:latin typeface="+mn-lt"/>
                <a:ea typeface="+mn-ea"/>
                <a:cs typeface="+mn-cs"/>
              </a:defRPr>
            </a:lvl4pPr>
            <a:lvl5pPr marL="19478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5pPr>
            <a:lvl6pPr marL="24050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6pPr>
            <a:lvl7pPr marL="28622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7pPr>
            <a:lvl8pPr marL="33194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8pPr>
            <a:lvl9pPr marL="37766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9pPr>
          </a:lstStyle>
          <a:p>
            <a:pPr marL="0" indent="0" eaLnBrk="1" hangingPunct="1">
              <a:buFont typeface="Times" pitchFamily="-123" charset="0"/>
              <a:buNone/>
            </a:pPr>
            <a:r>
              <a:rPr lang="en-US" kern="0" dirty="0" smtClean="0">
                <a:solidFill>
                  <a:srgbClr val="000000"/>
                </a:solidFill>
              </a:rPr>
              <a:t>Academic Standard:</a:t>
            </a:r>
          </a:p>
          <a:p>
            <a:pPr marL="0" indent="0" eaLnBrk="1" hangingPunct="1">
              <a:buFont typeface="Times" pitchFamily="-123" charset="0"/>
              <a:buNone/>
            </a:pPr>
            <a:endParaRPr lang="en-US" kern="0" dirty="0" smtClean="0">
              <a:solidFill>
                <a:srgbClr val="000000"/>
              </a:solidFill>
            </a:endParaRPr>
          </a:p>
          <a:p>
            <a:pPr marL="0" indent="0" eaLnBrk="1" hangingPunct="1">
              <a:buNone/>
            </a:pPr>
            <a:r>
              <a:rPr lang="en-US" b="0" kern="0" dirty="0">
                <a:solidFill>
                  <a:srgbClr val="000000"/>
                </a:solidFill>
              </a:rPr>
              <a:t>SC.912.P.10.1 - Differentiate among the various forms of energy and recognize that they can be transformed from one form to others.</a:t>
            </a:r>
          </a:p>
        </p:txBody>
      </p:sp>
      <p:sp>
        <p:nvSpPr>
          <p:cNvPr id="5" name="TextBox 4"/>
          <p:cNvSpPr txBox="1"/>
          <p:nvPr/>
        </p:nvSpPr>
        <p:spPr>
          <a:xfrm>
            <a:off x="4427984" y="5644515"/>
            <a:ext cx="4178965" cy="830997"/>
          </a:xfrm>
          <a:prstGeom prst="rect">
            <a:avLst/>
          </a:prstGeom>
          <a:noFill/>
        </p:spPr>
        <p:txBody>
          <a:bodyPr wrap="none" rtlCol="0">
            <a:spAutoFit/>
          </a:bodyPr>
          <a:lstStyle/>
          <a:p>
            <a:r>
              <a:rPr lang="en-US" sz="2400" dirty="0" smtClean="0">
                <a:solidFill>
                  <a:srgbClr val="000000"/>
                </a:solidFill>
              </a:rPr>
              <a:t>8A Assignment Completion</a:t>
            </a:r>
          </a:p>
          <a:p>
            <a:r>
              <a:rPr lang="en-US" sz="2400" dirty="0" smtClean="0">
                <a:solidFill>
                  <a:srgbClr val="000000"/>
                </a:solidFill>
              </a:rPr>
              <a:t>Article Summation</a:t>
            </a:r>
            <a:endParaRPr lang="en-US" sz="2400" dirty="0">
              <a:solidFill>
                <a:srgbClr val="000000"/>
              </a:solidFill>
            </a:endParaRPr>
          </a:p>
        </p:txBody>
      </p:sp>
    </p:spTree>
    <p:extLst>
      <p:ext uri="{BB962C8B-B14F-4D97-AF65-F5344CB8AC3E}">
        <p14:creationId xmlns:p14="http://schemas.microsoft.com/office/powerpoint/2010/main" val="2066804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8a Assessments</a:t>
            </a:r>
            <a:br>
              <a:rPr lang="en-US" dirty="0" smtClean="0"/>
            </a:br>
            <a:r>
              <a:rPr lang="en-US" sz="1800" dirty="0" smtClean="0"/>
              <a:t>4/12 (a-day) 4/13 (b-day)</a:t>
            </a:r>
            <a:endParaRPr lang="en-US" dirty="0"/>
          </a:p>
        </p:txBody>
      </p:sp>
      <p:sp>
        <p:nvSpPr>
          <p:cNvPr id="3" name="Content Placeholder 2"/>
          <p:cNvSpPr>
            <a:spLocks noGrp="1"/>
          </p:cNvSpPr>
          <p:nvPr>
            <p:ph idx="1"/>
          </p:nvPr>
        </p:nvSpPr>
        <p:spPr>
          <a:xfrm>
            <a:off x="685800" y="1905000"/>
            <a:ext cx="7772400" cy="4419600"/>
          </a:xfrm>
        </p:spPr>
        <p:txBody>
          <a:bodyPr/>
          <a:lstStyle/>
          <a:p>
            <a:pPr marL="0" indent="0">
              <a:buNone/>
            </a:pPr>
            <a:r>
              <a:rPr lang="en-US" dirty="0" smtClean="0"/>
              <a:t>Take the first 30 minutes of class in order to complete the assignment you started last class. I will hand back your assignments and you must begin working immediately. Upon expiration of the first 30 minutes all assignments will be collected and graded as is.</a:t>
            </a:r>
          </a:p>
          <a:p>
            <a:pPr marL="0" indent="0">
              <a:buNone/>
            </a:pPr>
            <a:endParaRPr lang="en-US" dirty="0"/>
          </a:p>
          <a:p>
            <a:pPr marL="0" indent="0">
              <a:buNone/>
            </a:pPr>
            <a:r>
              <a:rPr lang="en-US" dirty="0" smtClean="0"/>
              <a:t>Assignment is due today unless you were absent last class. If you were absent you must turn in at the end of next class. </a:t>
            </a:r>
            <a:r>
              <a:rPr lang="en-US" dirty="0" smtClean="0">
                <a:solidFill>
                  <a:schemeClr val="accent2">
                    <a:lumMod val="50000"/>
                  </a:schemeClr>
                </a:solidFill>
              </a:rPr>
              <a:t>YOU MUST WRITE THE QUESTION OR RESTATE IT IN YOUR ANSWER.</a:t>
            </a:r>
          </a:p>
          <a:p>
            <a:pPr marL="0" indent="0">
              <a:buNone/>
            </a:pPr>
            <a:endParaRPr lang="en-US" dirty="0"/>
          </a:p>
          <a:p>
            <a:pPr marL="0" indent="0" algn="ctr">
              <a:buNone/>
            </a:pPr>
            <a:r>
              <a:rPr lang="en-US" dirty="0" smtClean="0">
                <a:solidFill>
                  <a:srgbClr val="FF0000"/>
                </a:solidFill>
              </a:rPr>
              <a:t>REMEMBER I WILL NOT TAKE LATE WORK THIS FINAL QUARTER</a:t>
            </a:r>
            <a:endParaRPr lang="en-US" dirty="0">
              <a:solidFill>
                <a:srgbClr val="FF0000"/>
              </a:solidFill>
            </a:endParaRPr>
          </a:p>
        </p:txBody>
      </p:sp>
    </p:spTree>
    <p:extLst>
      <p:ext uri="{BB962C8B-B14F-4D97-AF65-F5344CB8AC3E}">
        <p14:creationId xmlns:p14="http://schemas.microsoft.com/office/powerpoint/2010/main" val="2490710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7772400" cy="1143000"/>
          </a:xfrm>
        </p:spPr>
        <p:txBody>
          <a:bodyPr/>
          <a:lstStyle/>
          <a:p>
            <a:r>
              <a:rPr lang="en-US" b="1" u="sng" dirty="0"/>
              <a:t>Article Questions: </a:t>
            </a:r>
            <a:r>
              <a:rPr lang="en-US" i="1" dirty="0"/>
              <a:t>Restate the questions and complete in your interactive journal.</a:t>
            </a:r>
            <a:r>
              <a:rPr lang="en-US" dirty="0"/>
              <a:t/>
            </a:r>
            <a:br>
              <a:rPr lang="en-US" dirty="0"/>
            </a:br>
            <a:endParaRPr lang="en-US" dirty="0"/>
          </a:p>
        </p:txBody>
      </p:sp>
      <p:sp>
        <p:nvSpPr>
          <p:cNvPr id="3" name="Content Placeholder 2"/>
          <p:cNvSpPr>
            <a:spLocks noGrp="1"/>
          </p:cNvSpPr>
          <p:nvPr>
            <p:ph idx="1"/>
          </p:nvPr>
        </p:nvSpPr>
        <p:spPr>
          <a:xfrm>
            <a:off x="477506" y="2762215"/>
            <a:ext cx="7772400" cy="4114800"/>
          </a:xfrm>
        </p:spPr>
        <p:txBody>
          <a:bodyPr/>
          <a:lstStyle/>
          <a:p>
            <a:pPr marL="457200" lvl="0" indent="-457200">
              <a:buFont typeface="+mj-lt"/>
              <a:buAutoNum type="arabicPeriod"/>
            </a:pPr>
            <a:r>
              <a:rPr lang="en-US" sz="4000" dirty="0" smtClean="0"/>
              <a:t>What </a:t>
            </a:r>
            <a:r>
              <a:rPr lang="en-US" sz="4000" dirty="0"/>
              <a:t>is the focus of the article?</a:t>
            </a:r>
          </a:p>
          <a:p>
            <a:pPr marL="457200" lvl="0" indent="-457200">
              <a:buFont typeface="+mj-lt"/>
              <a:buAutoNum type="arabicPeriod"/>
            </a:pPr>
            <a:r>
              <a:rPr lang="en-US" sz="4000" dirty="0"/>
              <a:t>When was it built?</a:t>
            </a:r>
          </a:p>
          <a:p>
            <a:pPr marL="457200" lvl="0" indent="-457200">
              <a:buFont typeface="+mj-lt"/>
              <a:buAutoNum type="arabicPeriod"/>
            </a:pPr>
            <a:r>
              <a:rPr lang="en-US" sz="4000" dirty="0"/>
              <a:t>How much did it cost?</a:t>
            </a:r>
          </a:p>
          <a:p>
            <a:pPr marL="457200" lvl="0" indent="-457200">
              <a:buFont typeface="+mj-lt"/>
              <a:buAutoNum type="arabicPeriod"/>
            </a:pPr>
            <a:r>
              <a:rPr lang="en-US" sz="4000" dirty="0"/>
              <a:t>Why is it being shut down</a:t>
            </a:r>
            <a:r>
              <a:rPr lang="en-US" sz="4000" dirty="0" smtClean="0"/>
              <a:t>?</a:t>
            </a:r>
          </a:p>
          <a:p>
            <a:pPr marL="0" lvl="0" indent="0">
              <a:buNone/>
            </a:pPr>
            <a:r>
              <a:rPr lang="en-US" sz="4000" dirty="0" smtClean="0"/>
              <a:t>(</a:t>
            </a:r>
            <a:r>
              <a:rPr lang="en-US" sz="4000" dirty="0"/>
              <a:t>1 paragraph)</a:t>
            </a:r>
          </a:p>
          <a:p>
            <a:pPr marL="0" indent="0">
              <a:buNone/>
            </a:pPr>
            <a:endParaRPr lang="en-US" dirty="0"/>
          </a:p>
        </p:txBody>
      </p:sp>
    </p:spTree>
    <p:extLst>
      <p:ext uri="{BB962C8B-B14F-4D97-AF65-F5344CB8AC3E}">
        <p14:creationId xmlns:p14="http://schemas.microsoft.com/office/powerpoint/2010/main" val="1979583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r>
              <a:rPr lang="en-US" dirty="0" smtClean="0"/>
              <a:t/>
            </a:r>
            <a:br>
              <a:rPr lang="en-US" dirty="0" smtClean="0"/>
            </a:br>
            <a:r>
              <a:rPr lang="en-US" sz="1800" dirty="0" smtClean="0"/>
              <a:t>4/12 (a-day) 4/13 (b-day)</a:t>
            </a:r>
            <a:endParaRPr lang="en-US" dirty="0"/>
          </a:p>
        </p:txBody>
      </p:sp>
      <p:sp>
        <p:nvSpPr>
          <p:cNvPr id="3" name="Content Placeholder 2"/>
          <p:cNvSpPr>
            <a:spLocks noGrp="1"/>
          </p:cNvSpPr>
          <p:nvPr>
            <p:ph idx="1"/>
          </p:nvPr>
        </p:nvSpPr>
        <p:spPr>
          <a:xfrm>
            <a:off x="685800" y="1905000"/>
            <a:ext cx="7772400" cy="4419600"/>
          </a:xfrm>
        </p:spPr>
        <p:txBody>
          <a:bodyPr/>
          <a:lstStyle/>
          <a:p>
            <a:pPr marL="0" indent="0" algn="ctr">
              <a:buNone/>
            </a:pPr>
            <a:r>
              <a:rPr lang="en-US" sz="3200" dirty="0" smtClean="0"/>
              <a:t>What is the difference between nuclear fission and nuclear fusion? </a:t>
            </a:r>
          </a:p>
          <a:p>
            <a:pPr marL="0" indent="0" algn="ctr">
              <a:buNone/>
            </a:pPr>
            <a:r>
              <a:rPr lang="en-US" dirty="0" smtClean="0"/>
              <a:t>Hint: Are atoms splitting or combining? What releases more energy?</a:t>
            </a:r>
          </a:p>
          <a:p>
            <a:pPr marL="0" indent="0" algn="ctr">
              <a:buNone/>
            </a:pPr>
            <a:endParaRPr lang="en-US" sz="2000" dirty="0"/>
          </a:p>
          <a:p>
            <a:pPr marL="0" indent="0" algn="ctr">
              <a:buNone/>
            </a:pPr>
            <a:r>
              <a:rPr lang="en-US" sz="2000" dirty="0" smtClean="0"/>
              <a:t>Complete on </a:t>
            </a:r>
            <a:r>
              <a:rPr lang="en-US" sz="2000" smtClean="0"/>
              <a:t>page 81/82 </a:t>
            </a:r>
            <a:r>
              <a:rPr lang="en-US" sz="2000" dirty="0" smtClean="0"/>
              <a:t>of journal.</a:t>
            </a:r>
          </a:p>
          <a:p>
            <a:pPr marL="0" indent="0" algn="ctr">
              <a:buNone/>
            </a:pPr>
            <a:endParaRPr lang="en-US" sz="2000" dirty="0"/>
          </a:p>
          <a:p>
            <a:pPr marL="0" indent="0" algn="ctr">
              <a:buNone/>
            </a:pPr>
            <a:r>
              <a:rPr lang="en-US" sz="2000" dirty="0" smtClean="0"/>
              <a:t>Expect journals to be collected next week.</a:t>
            </a:r>
            <a:endParaRPr lang="en-US" sz="2000" dirty="0"/>
          </a:p>
        </p:txBody>
      </p:sp>
    </p:spTree>
    <p:extLst>
      <p:ext uri="{BB962C8B-B14F-4D97-AF65-F5344CB8AC3E}">
        <p14:creationId xmlns:p14="http://schemas.microsoft.com/office/powerpoint/2010/main" val="2648693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Energy</a:t>
            </a:r>
            <a:br>
              <a:rPr lang="en-US" dirty="0" smtClean="0"/>
            </a:br>
            <a:r>
              <a:rPr lang="en-US" sz="1800" dirty="0" smtClean="0"/>
              <a:t>4/12 (a-day) 4/13 (b-day)</a:t>
            </a:r>
            <a:endParaRPr lang="en-US" dirty="0"/>
          </a:p>
        </p:txBody>
      </p:sp>
      <p:sp>
        <p:nvSpPr>
          <p:cNvPr id="3" name="Content Placeholder 2"/>
          <p:cNvSpPr>
            <a:spLocks noGrp="1"/>
          </p:cNvSpPr>
          <p:nvPr>
            <p:ph idx="1"/>
          </p:nvPr>
        </p:nvSpPr>
        <p:spPr>
          <a:xfrm>
            <a:off x="685800" y="1905000"/>
            <a:ext cx="7772400" cy="515888"/>
          </a:xfrm>
        </p:spPr>
        <p:txBody>
          <a:bodyPr/>
          <a:lstStyle/>
          <a:p>
            <a:pPr marL="0" indent="0" algn="ctr">
              <a:buNone/>
            </a:pPr>
            <a:r>
              <a:rPr lang="en-US" sz="3200" dirty="0" smtClean="0">
                <a:solidFill>
                  <a:srgbClr val="FF0000"/>
                </a:solidFill>
              </a:rPr>
              <a:t>Energy is the ability to do work.</a:t>
            </a:r>
          </a:p>
        </p:txBody>
      </p:sp>
      <p:sp>
        <p:nvSpPr>
          <p:cNvPr id="4" name="TextBox 3"/>
          <p:cNvSpPr txBox="1"/>
          <p:nvPr/>
        </p:nvSpPr>
        <p:spPr>
          <a:xfrm>
            <a:off x="685800" y="2708920"/>
            <a:ext cx="3670176" cy="830997"/>
          </a:xfrm>
          <a:prstGeom prst="rect">
            <a:avLst/>
          </a:prstGeom>
          <a:noFill/>
        </p:spPr>
        <p:txBody>
          <a:bodyPr wrap="square" rtlCol="0">
            <a:spAutoFit/>
          </a:bodyPr>
          <a:lstStyle/>
          <a:p>
            <a:r>
              <a:rPr lang="en-US" sz="2800" dirty="0" smtClean="0">
                <a:solidFill>
                  <a:srgbClr val="FF0000"/>
                </a:solidFill>
              </a:rPr>
              <a:t>Kinetic Energy</a:t>
            </a:r>
          </a:p>
          <a:p>
            <a:pPr marL="457200" indent="-457200">
              <a:buFont typeface="Arial" panose="020B0604020202020204" pitchFamily="34" charset="0"/>
              <a:buChar char="•"/>
            </a:pPr>
            <a:r>
              <a:rPr lang="en-US" sz="2000" dirty="0" smtClean="0">
                <a:solidFill>
                  <a:srgbClr val="FF0000"/>
                </a:solidFill>
              </a:rPr>
              <a:t>Energy in motion</a:t>
            </a:r>
            <a:endParaRPr lang="en-US" sz="1800" dirty="0">
              <a:solidFill>
                <a:srgbClr val="FF0000"/>
              </a:solidFill>
            </a:endParaRPr>
          </a:p>
        </p:txBody>
      </p:sp>
      <p:sp>
        <p:nvSpPr>
          <p:cNvPr id="5" name="TextBox 4"/>
          <p:cNvSpPr txBox="1"/>
          <p:nvPr/>
        </p:nvSpPr>
        <p:spPr>
          <a:xfrm>
            <a:off x="4355976" y="2708920"/>
            <a:ext cx="3670176" cy="830997"/>
          </a:xfrm>
          <a:prstGeom prst="rect">
            <a:avLst/>
          </a:prstGeom>
          <a:noFill/>
        </p:spPr>
        <p:txBody>
          <a:bodyPr wrap="square" rtlCol="0">
            <a:spAutoFit/>
          </a:bodyPr>
          <a:lstStyle/>
          <a:p>
            <a:r>
              <a:rPr lang="en-US" sz="2800" dirty="0" smtClean="0">
                <a:solidFill>
                  <a:srgbClr val="FF0000"/>
                </a:solidFill>
              </a:rPr>
              <a:t>Potential Energy</a:t>
            </a:r>
          </a:p>
          <a:p>
            <a:pPr marL="342900" indent="-342900">
              <a:buFont typeface="Arial" panose="020B0604020202020204" pitchFamily="34" charset="0"/>
              <a:buChar char="•"/>
            </a:pPr>
            <a:r>
              <a:rPr lang="en-US" sz="2000" dirty="0" smtClean="0">
                <a:solidFill>
                  <a:srgbClr val="FF0000"/>
                </a:solidFill>
              </a:rPr>
              <a:t>Energy at rest</a:t>
            </a:r>
            <a:endParaRPr lang="en-US" sz="2000" dirty="0">
              <a:solidFill>
                <a:srgbClr val="FF0000"/>
              </a:solidFill>
            </a:endParaRPr>
          </a:p>
        </p:txBody>
      </p:sp>
      <p:pic>
        <p:nvPicPr>
          <p:cNvPr id="6" name="Picture 5"/>
          <p:cNvPicPr>
            <a:picLocks noChangeAspect="1"/>
          </p:cNvPicPr>
          <p:nvPr/>
        </p:nvPicPr>
        <p:blipFill>
          <a:blip r:embed="rId2"/>
          <a:stretch>
            <a:fillRect/>
          </a:stretch>
        </p:blipFill>
        <p:spPr>
          <a:xfrm>
            <a:off x="1257300" y="3784008"/>
            <a:ext cx="6629400" cy="4000500"/>
          </a:xfrm>
          <a:prstGeom prst="rect">
            <a:avLst/>
          </a:prstGeom>
        </p:spPr>
      </p:pic>
      <p:sp>
        <p:nvSpPr>
          <p:cNvPr id="7" name="TextBox 6"/>
          <p:cNvSpPr txBox="1"/>
          <p:nvPr/>
        </p:nvSpPr>
        <p:spPr>
          <a:xfrm>
            <a:off x="107504" y="4941168"/>
            <a:ext cx="1656184" cy="276999"/>
          </a:xfrm>
          <a:prstGeom prst="rect">
            <a:avLst/>
          </a:prstGeom>
          <a:noFill/>
        </p:spPr>
        <p:txBody>
          <a:bodyPr wrap="square" rtlCol="0">
            <a:spAutoFit/>
          </a:bodyPr>
          <a:lstStyle/>
          <a:p>
            <a:r>
              <a:rPr lang="en-US" dirty="0" smtClean="0"/>
              <a:t>Gaining Potential</a:t>
            </a:r>
          </a:p>
        </p:txBody>
      </p:sp>
      <p:cxnSp>
        <p:nvCxnSpPr>
          <p:cNvPr id="9" name="Straight Arrow Connector 8"/>
          <p:cNvCxnSpPr>
            <a:stCxn id="7" idx="2"/>
          </p:cNvCxnSpPr>
          <p:nvPr/>
        </p:nvCxnSpPr>
        <p:spPr bwMode="auto">
          <a:xfrm>
            <a:off x="935596" y="5218167"/>
            <a:ext cx="1332148" cy="51508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TextBox 9"/>
          <p:cNvSpPr txBox="1"/>
          <p:nvPr/>
        </p:nvSpPr>
        <p:spPr>
          <a:xfrm>
            <a:off x="3417540" y="5115387"/>
            <a:ext cx="1656184" cy="276999"/>
          </a:xfrm>
          <a:prstGeom prst="rect">
            <a:avLst/>
          </a:prstGeom>
          <a:noFill/>
        </p:spPr>
        <p:txBody>
          <a:bodyPr wrap="square" rtlCol="0">
            <a:spAutoFit/>
          </a:bodyPr>
          <a:lstStyle/>
          <a:p>
            <a:r>
              <a:rPr lang="en-US" dirty="0" smtClean="0"/>
              <a:t>Gaining Kinetic</a:t>
            </a:r>
          </a:p>
        </p:txBody>
      </p:sp>
      <p:cxnSp>
        <p:nvCxnSpPr>
          <p:cNvPr id="12" name="Straight Arrow Connector 11"/>
          <p:cNvCxnSpPr/>
          <p:nvPr/>
        </p:nvCxnSpPr>
        <p:spPr bwMode="auto">
          <a:xfrm flipH="1">
            <a:off x="3563888" y="5475711"/>
            <a:ext cx="685242" cy="47356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81346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Energy</a:t>
            </a:r>
            <a:br>
              <a:rPr lang="en-US" dirty="0" smtClean="0"/>
            </a:br>
            <a:r>
              <a:rPr lang="en-US" sz="1800" dirty="0" smtClean="0"/>
              <a:t>4/12 (a-day) 4/13 (b-day)</a:t>
            </a:r>
            <a:endParaRPr lang="en-US" dirty="0"/>
          </a:p>
        </p:txBody>
      </p:sp>
      <p:sp>
        <p:nvSpPr>
          <p:cNvPr id="4" name="TextBox 3"/>
          <p:cNvSpPr txBox="1"/>
          <p:nvPr/>
        </p:nvSpPr>
        <p:spPr>
          <a:xfrm>
            <a:off x="685800" y="1916832"/>
            <a:ext cx="3670176" cy="523220"/>
          </a:xfrm>
          <a:prstGeom prst="rect">
            <a:avLst/>
          </a:prstGeom>
          <a:noFill/>
        </p:spPr>
        <p:txBody>
          <a:bodyPr wrap="square" rtlCol="0">
            <a:spAutoFit/>
          </a:bodyPr>
          <a:lstStyle/>
          <a:p>
            <a:pPr algn="ctr"/>
            <a:r>
              <a:rPr lang="en-US" sz="2800" dirty="0" smtClean="0"/>
              <a:t>Mechanical Energy</a:t>
            </a:r>
          </a:p>
        </p:txBody>
      </p:sp>
      <p:sp>
        <p:nvSpPr>
          <p:cNvPr id="5" name="TextBox 4"/>
          <p:cNvSpPr txBox="1"/>
          <p:nvPr/>
        </p:nvSpPr>
        <p:spPr>
          <a:xfrm>
            <a:off x="4355976" y="1916832"/>
            <a:ext cx="3670176" cy="523220"/>
          </a:xfrm>
          <a:prstGeom prst="rect">
            <a:avLst/>
          </a:prstGeom>
          <a:noFill/>
        </p:spPr>
        <p:txBody>
          <a:bodyPr wrap="square" rtlCol="0">
            <a:spAutoFit/>
          </a:bodyPr>
          <a:lstStyle/>
          <a:p>
            <a:pPr algn="ctr"/>
            <a:r>
              <a:rPr lang="en-US" sz="2800" dirty="0" smtClean="0"/>
              <a:t>Electrical Energy</a:t>
            </a:r>
          </a:p>
        </p:txBody>
      </p:sp>
      <p:sp>
        <p:nvSpPr>
          <p:cNvPr id="13" name="TextBox 12"/>
          <p:cNvSpPr txBox="1"/>
          <p:nvPr/>
        </p:nvSpPr>
        <p:spPr>
          <a:xfrm>
            <a:off x="685800" y="4149080"/>
            <a:ext cx="3670176" cy="523220"/>
          </a:xfrm>
          <a:prstGeom prst="rect">
            <a:avLst/>
          </a:prstGeom>
          <a:noFill/>
        </p:spPr>
        <p:txBody>
          <a:bodyPr wrap="square" rtlCol="0">
            <a:spAutoFit/>
          </a:bodyPr>
          <a:lstStyle/>
          <a:p>
            <a:pPr algn="ctr"/>
            <a:r>
              <a:rPr lang="en-US" sz="2800" dirty="0" smtClean="0"/>
              <a:t>Thermal Energy</a:t>
            </a:r>
          </a:p>
        </p:txBody>
      </p:sp>
      <p:sp>
        <p:nvSpPr>
          <p:cNvPr id="14" name="TextBox 13"/>
          <p:cNvSpPr txBox="1"/>
          <p:nvPr/>
        </p:nvSpPr>
        <p:spPr>
          <a:xfrm>
            <a:off x="4355976" y="4149080"/>
            <a:ext cx="4320480" cy="523220"/>
          </a:xfrm>
          <a:prstGeom prst="rect">
            <a:avLst/>
          </a:prstGeom>
          <a:noFill/>
        </p:spPr>
        <p:txBody>
          <a:bodyPr wrap="square" rtlCol="0">
            <a:spAutoFit/>
          </a:bodyPr>
          <a:lstStyle/>
          <a:p>
            <a:pPr algn="ctr"/>
            <a:r>
              <a:rPr lang="en-US" sz="2800" dirty="0" smtClean="0"/>
              <a:t>Electromagnetic Energy</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388" y="2451884"/>
            <a:ext cx="1905000" cy="142875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439" y="2342066"/>
            <a:ext cx="2381250" cy="19050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623" y="4716568"/>
            <a:ext cx="3531646" cy="1977722"/>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4696219"/>
            <a:ext cx="2049140" cy="2049140"/>
          </a:xfrm>
          <a:prstGeom prst="rect">
            <a:avLst/>
          </a:prstGeom>
        </p:spPr>
      </p:pic>
    </p:spTree>
    <p:extLst>
      <p:ext uri="{BB962C8B-B14F-4D97-AF65-F5344CB8AC3E}">
        <p14:creationId xmlns:p14="http://schemas.microsoft.com/office/powerpoint/2010/main" val="988162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Energy</a:t>
            </a:r>
            <a:br>
              <a:rPr lang="en-US" dirty="0" smtClean="0"/>
            </a:br>
            <a:r>
              <a:rPr lang="en-US" sz="1800" dirty="0" smtClean="0"/>
              <a:t>4/12 (a-day) 4/13 (b-day)</a:t>
            </a:r>
            <a:endParaRPr lang="en-US" dirty="0"/>
          </a:p>
        </p:txBody>
      </p:sp>
      <p:sp>
        <p:nvSpPr>
          <p:cNvPr id="4" name="TextBox 3"/>
          <p:cNvSpPr txBox="1"/>
          <p:nvPr/>
        </p:nvSpPr>
        <p:spPr>
          <a:xfrm>
            <a:off x="685800" y="1916832"/>
            <a:ext cx="3670176" cy="523220"/>
          </a:xfrm>
          <a:prstGeom prst="rect">
            <a:avLst/>
          </a:prstGeom>
          <a:noFill/>
        </p:spPr>
        <p:txBody>
          <a:bodyPr wrap="square" rtlCol="0">
            <a:spAutoFit/>
          </a:bodyPr>
          <a:lstStyle/>
          <a:p>
            <a:pPr algn="ctr"/>
            <a:r>
              <a:rPr lang="en-US" sz="2800" dirty="0" smtClean="0"/>
              <a:t>Chemical Energy</a:t>
            </a:r>
          </a:p>
        </p:txBody>
      </p:sp>
      <p:sp>
        <p:nvSpPr>
          <p:cNvPr id="5" name="TextBox 4"/>
          <p:cNvSpPr txBox="1"/>
          <p:nvPr/>
        </p:nvSpPr>
        <p:spPr>
          <a:xfrm>
            <a:off x="4605665" y="3761811"/>
            <a:ext cx="3670176" cy="523220"/>
          </a:xfrm>
          <a:prstGeom prst="rect">
            <a:avLst/>
          </a:prstGeom>
          <a:noFill/>
        </p:spPr>
        <p:txBody>
          <a:bodyPr wrap="square" rtlCol="0">
            <a:spAutoFit/>
          </a:bodyPr>
          <a:lstStyle/>
          <a:p>
            <a:pPr algn="ctr"/>
            <a:r>
              <a:rPr lang="en-US" sz="2800" dirty="0" smtClean="0"/>
              <a:t>Nuclear Energy</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92" y="2511287"/>
            <a:ext cx="4150708" cy="249042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342" y="4559027"/>
            <a:ext cx="4791025" cy="191641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2217282"/>
            <a:ext cx="2176790" cy="1277050"/>
          </a:xfrm>
          <a:prstGeom prst="rect">
            <a:avLst/>
          </a:prstGeom>
        </p:spPr>
      </p:pic>
    </p:spTree>
    <p:extLst>
      <p:ext uri="{BB962C8B-B14F-4D97-AF65-F5344CB8AC3E}">
        <p14:creationId xmlns:p14="http://schemas.microsoft.com/office/powerpoint/2010/main" val="1375728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assignment</a:t>
            </a:r>
            <a:br>
              <a:rPr lang="en-US" dirty="0" smtClean="0"/>
            </a:br>
            <a:r>
              <a:rPr lang="en-US" sz="1800" dirty="0" smtClean="0"/>
              <a:t>4/12 (a-day) 4/13 (b-day)</a:t>
            </a:r>
            <a:endParaRPr lang="en-US" dirty="0"/>
          </a:p>
        </p:txBody>
      </p:sp>
      <p:sp>
        <p:nvSpPr>
          <p:cNvPr id="3" name="Content Placeholder 2"/>
          <p:cNvSpPr>
            <a:spLocks noGrp="1"/>
          </p:cNvSpPr>
          <p:nvPr>
            <p:ph idx="1"/>
          </p:nvPr>
        </p:nvSpPr>
        <p:spPr>
          <a:xfrm>
            <a:off x="251520" y="1905000"/>
            <a:ext cx="8712968" cy="4419600"/>
          </a:xfrm>
        </p:spPr>
        <p:txBody>
          <a:bodyPr/>
          <a:lstStyle/>
          <a:p>
            <a:pPr marL="0" indent="0" algn="ctr">
              <a:buNone/>
            </a:pPr>
            <a:r>
              <a:rPr lang="en-US" sz="3200" dirty="0" smtClean="0"/>
              <a:t>Read the article on page 515</a:t>
            </a:r>
          </a:p>
          <a:p>
            <a:pPr marL="0" indent="0" algn="ctr">
              <a:buNone/>
            </a:pPr>
            <a:r>
              <a:rPr lang="en-US" sz="3200" dirty="0" smtClean="0"/>
              <a:t>“Oil or Wilderness on Alaska’s North Slope?”</a:t>
            </a:r>
          </a:p>
          <a:p>
            <a:pPr marL="0" indent="0" algn="ctr">
              <a:buNone/>
            </a:pPr>
            <a:endParaRPr lang="en-US" sz="1800" dirty="0"/>
          </a:p>
          <a:p>
            <a:pPr marL="0" indent="0" algn="ctr">
              <a:buNone/>
            </a:pPr>
            <a:r>
              <a:rPr lang="en-US" sz="2800" dirty="0" smtClean="0"/>
              <a:t>Writing Prompt: You are an U.S. congressmen in charge of a decision committee responsible for the future of Alaska’s north slope. Write a one page summation where you pick one side of the argument and defend your argument using your knowledge of the potential risks and benefits that your environmental and economical consultant (Mr. Gilmore) has been presenting all year.</a:t>
            </a:r>
            <a:endParaRPr lang="en-US" sz="1800" dirty="0"/>
          </a:p>
        </p:txBody>
      </p:sp>
    </p:spTree>
    <p:extLst>
      <p:ext uri="{BB962C8B-B14F-4D97-AF65-F5344CB8AC3E}">
        <p14:creationId xmlns:p14="http://schemas.microsoft.com/office/powerpoint/2010/main" val="1953884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8c – Renewable Energy Sources</a:t>
            </a:r>
            <a:br>
              <a:rPr lang="en-US" dirty="0" smtClean="0"/>
            </a:br>
            <a:r>
              <a:rPr lang="en-US" sz="1800" dirty="0">
                <a:solidFill>
                  <a:srgbClr val="000000"/>
                </a:solidFill>
              </a:rPr>
              <a:t>4/14 (a-day) 4/15 (b-day)</a:t>
            </a:r>
            <a:endParaRPr lang="en-US" dirty="0"/>
          </a:p>
        </p:txBody>
      </p:sp>
      <p:sp>
        <p:nvSpPr>
          <p:cNvPr id="3" name="Content Placeholder 2"/>
          <p:cNvSpPr>
            <a:spLocks noGrp="1"/>
          </p:cNvSpPr>
          <p:nvPr>
            <p:ph idx="1"/>
          </p:nvPr>
        </p:nvSpPr>
        <p:spPr>
          <a:xfrm>
            <a:off x="395536" y="2132856"/>
            <a:ext cx="3670176" cy="4114800"/>
          </a:xfrm>
        </p:spPr>
        <p:txBody>
          <a:bodyPr/>
          <a:lstStyle/>
          <a:p>
            <a:pPr marL="0" indent="0">
              <a:buNone/>
            </a:pPr>
            <a:r>
              <a:rPr lang="en-US" b="1" dirty="0" smtClean="0"/>
              <a:t>Todays Objective:</a:t>
            </a:r>
          </a:p>
          <a:p>
            <a:pPr marL="0" indent="0">
              <a:buNone/>
            </a:pPr>
            <a:r>
              <a:rPr lang="en-US" sz="2000" dirty="0"/>
              <a:t>Compare and contrast the different alternative energy sources.</a:t>
            </a:r>
          </a:p>
          <a:p>
            <a:pPr marL="0" indent="0">
              <a:buNone/>
            </a:pPr>
            <a:r>
              <a:rPr lang="en-US" sz="2000" dirty="0"/>
              <a:t>Evaluate the costs and benefits of renewable energy sources.</a:t>
            </a:r>
          </a:p>
          <a:p>
            <a:pPr marL="0" indent="0">
              <a:buNone/>
            </a:pPr>
            <a:endParaRPr lang="en-US" sz="2000" dirty="0"/>
          </a:p>
          <a:p>
            <a:pPr marL="0" indent="0">
              <a:buNone/>
            </a:pPr>
            <a:r>
              <a:rPr lang="en-US" b="1" dirty="0" smtClean="0"/>
              <a:t>Essential Question:</a:t>
            </a:r>
          </a:p>
          <a:p>
            <a:pPr marL="0" indent="0">
              <a:buNone/>
            </a:pPr>
            <a:r>
              <a:rPr lang="en-US" sz="2000" dirty="0"/>
              <a:t>How can we generate energy without fossil fuels?</a:t>
            </a:r>
          </a:p>
          <a:p>
            <a:pPr marL="0" indent="0">
              <a:buNone/>
            </a:pPr>
            <a:r>
              <a:rPr lang="en-US" sz="2000" dirty="0" smtClean="0"/>
              <a:t>What </a:t>
            </a:r>
            <a:r>
              <a:rPr lang="en-US" sz="2000" dirty="0"/>
              <a:t>are the potential uses and limitations of renewable energy sources?</a:t>
            </a:r>
          </a:p>
        </p:txBody>
      </p:sp>
      <p:sp>
        <p:nvSpPr>
          <p:cNvPr id="4" name="Content Placeholder 2"/>
          <p:cNvSpPr txBox="1">
            <a:spLocks/>
          </p:cNvSpPr>
          <p:nvPr/>
        </p:nvSpPr>
        <p:spPr bwMode="auto">
          <a:xfrm>
            <a:off x="4788024" y="2132856"/>
            <a:ext cx="3670176" cy="2808312"/>
          </a:xfrm>
          <a:prstGeom prst="rect">
            <a:avLst/>
          </a:prstGeom>
          <a:noFill/>
          <a:ln w="9525">
            <a:noFill/>
            <a:miter lim="800000"/>
            <a:headEnd/>
            <a:tailEnd/>
          </a:ln>
          <a:effectLst>
            <a:outerShdw blurRad="50800"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marL="169863" indent="-169863" algn="l" rtl="0" fontAlgn="base">
              <a:lnSpc>
                <a:spcPct val="90000"/>
              </a:lnSpc>
              <a:spcBef>
                <a:spcPct val="20000"/>
              </a:spcBef>
              <a:spcAft>
                <a:spcPct val="0"/>
              </a:spcAft>
              <a:buFont typeface="Times" pitchFamily="-123" charset="0"/>
              <a:buChar char="•"/>
              <a:defRPr sz="2400">
                <a:solidFill>
                  <a:schemeClr val="tx1"/>
                </a:solidFill>
                <a:latin typeface="+mn-lt"/>
                <a:ea typeface="+mn-ea"/>
                <a:cs typeface="+mn-cs"/>
              </a:defRPr>
            </a:lvl1pPr>
            <a:lvl2pPr marL="627063" indent="-169863" algn="l" rtl="0" fontAlgn="base">
              <a:lnSpc>
                <a:spcPct val="90000"/>
              </a:lnSpc>
              <a:spcBef>
                <a:spcPct val="20000"/>
              </a:spcBef>
              <a:spcAft>
                <a:spcPct val="0"/>
              </a:spcAft>
              <a:buFont typeface="Times" pitchFamily="-123" charset="0"/>
              <a:buChar char="•"/>
              <a:defRPr sz="2000">
                <a:solidFill>
                  <a:schemeClr val="tx1"/>
                </a:solidFill>
                <a:latin typeface="+mn-lt"/>
                <a:ea typeface="+mn-ea"/>
                <a:cs typeface="+mn-cs"/>
              </a:defRPr>
            </a:lvl2pPr>
            <a:lvl3pPr marL="1084263" indent="-169863" algn="l" rtl="0" fontAlgn="base">
              <a:spcBef>
                <a:spcPct val="20000"/>
              </a:spcBef>
              <a:spcAft>
                <a:spcPct val="0"/>
              </a:spcAft>
              <a:buFont typeface="Times" pitchFamily="-123" charset="0"/>
              <a:buChar char="•"/>
              <a:defRPr>
                <a:solidFill>
                  <a:schemeClr val="tx1"/>
                </a:solidFill>
                <a:latin typeface="+mn-lt"/>
                <a:ea typeface="+mn-ea"/>
                <a:cs typeface="+mn-cs"/>
              </a:defRPr>
            </a:lvl3pPr>
            <a:lvl4pPr marL="1490663" indent="-119063" algn="l" rtl="0" fontAlgn="base">
              <a:spcBef>
                <a:spcPct val="20000"/>
              </a:spcBef>
              <a:spcAft>
                <a:spcPct val="0"/>
              </a:spcAft>
              <a:buFont typeface="Times" pitchFamily="-123" charset="0"/>
              <a:buChar char="•"/>
              <a:defRPr sz="1600">
                <a:solidFill>
                  <a:schemeClr val="tx1"/>
                </a:solidFill>
                <a:latin typeface="+mn-lt"/>
                <a:ea typeface="+mn-ea"/>
                <a:cs typeface="+mn-cs"/>
              </a:defRPr>
            </a:lvl4pPr>
            <a:lvl5pPr marL="19478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5pPr>
            <a:lvl6pPr marL="24050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6pPr>
            <a:lvl7pPr marL="28622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7pPr>
            <a:lvl8pPr marL="33194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8pPr>
            <a:lvl9pPr marL="37766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9pPr>
          </a:lstStyle>
          <a:p>
            <a:pPr marL="0" indent="0" eaLnBrk="1" hangingPunct="1">
              <a:buFont typeface="Times" pitchFamily="-123" charset="0"/>
              <a:buNone/>
            </a:pPr>
            <a:r>
              <a:rPr lang="en-US" kern="0" dirty="0" smtClean="0">
                <a:solidFill>
                  <a:srgbClr val="000000"/>
                </a:solidFill>
              </a:rPr>
              <a:t>Academic Standard:</a:t>
            </a:r>
          </a:p>
          <a:p>
            <a:pPr marL="0" indent="0" eaLnBrk="1" hangingPunct="1">
              <a:buNone/>
            </a:pPr>
            <a:r>
              <a:rPr lang="en-US" b="0" kern="0" dirty="0">
                <a:solidFill>
                  <a:srgbClr val="000000"/>
                </a:solidFill>
              </a:rPr>
              <a:t>SC.912.L.17.11 - Evaluate the costs and benefits of renewable and nonrenewable resources, such as water, energy, fossil fuels, wildlife, and forests</a:t>
            </a:r>
            <a:r>
              <a:rPr lang="en-US" b="0" kern="0" dirty="0" smtClean="0">
                <a:solidFill>
                  <a:srgbClr val="000000"/>
                </a:solidFill>
              </a:rPr>
              <a:t>.</a:t>
            </a:r>
          </a:p>
        </p:txBody>
      </p:sp>
    </p:spTree>
    <p:extLst>
      <p:ext uri="{BB962C8B-B14F-4D97-AF65-F5344CB8AC3E}">
        <p14:creationId xmlns:p14="http://schemas.microsoft.com/office/powerpoint/2010/main" val="4255889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r>
              <a:rPr lang="en-US" dirty="0" smtClean="0"/>
              <a:t/>
            </a:r>
            <a:br>
              <a:rPr lang="en-US" dirty="0" smtClean="0"/>
            </a:br>
            <a:r>
              <a:rPr lang="en-US" sz="1800" dirty="0" smtClean="0"/>
              <a:t>4/14 (a-day) 4/15 (b-day)</a:t>
            </a:r>
            <a:endParaRPr lang="en-US" dirty="0"/>
          </a:p>
        </p:txBody>
      </p:sp>
      <p:sp>
        <p:nvSpPr>
          <p:cNvPr id="3" name="Content Placeholder 2"/>
          <p:cNvSpPr>
            <a:spLocks noGrp="1"/>
          </p:cNvSpPr>
          <p:nvPr>
            <p:ph idx="1"/>
          </p:nvPr>
        </p:nvSpPr>
        <p:spPr>
          <a:xfrm>
            <a:off x="685800" y="1905000"/>
            <a:ext cx="7772400" cy="4419600"/>
          </a:xfrm>
        </p:spPr>
        <p:txBody>
          <a:bodyPr/>
          <a:lstStyle/>
          <a:p>
            <a:pPr marL="0" indent="0" algn="ctr">
              <a:buNone/>
            </a:pPr>
            <a:r>
              <a:rPr lang="en-US" sz="3200" dirty="0" smtClean="0"/>
              <a:t>Johnny was playing catch with his friends. The football traveling through the air is an example of energy in motion. This type of motion is called what? </a:t>
            </a:r>
          </a:p>
          <a:p>
            <a:pPr marL="0" indent="0" algn="ctr">
              <a:buNone/>
            </a:pPr>
            <a:endParaRPr lang="en-US" sz="2000" dirty="0"/>
          </a:p>
          <a:p>
            <a:pPr marL="0" indent="0" algn="ctr">
              <a:buNone/>
            </a:pPr>
            <a:r>
              <a:rPr lang="en-US" sz="2000" dirty="0" smtClean="0"/>
              <a:t>Complete on page 82/83 of journal.</a:t>
            </a:r>
          </a:p>
          <a:p>
            <a:pPr marL="0" indent="0" algn="ctr">
              <a:buNone/>
            </a:pPr>
            <a:endParaRPr lang="en-US" sz="2000" dirty="0"/>
          </a:p>
          <a:p>
            <a:pPr marL="0" indent="0" algn="ctr">
              <a:buNone/>
            </a:pPr>
            <a:r>
              <a:rPr lang="en-US" sz="2000" dirty="0" smtClean="0"/>
              <a:t>Expect journals to be collected next week.</a:t>
            </a:r>
            <a:endParaRPr lang="en-US" sz="2000" dirty="0"/>
          </a:p>
        </p:txBody>
      </p:sp>
    </p:spTree>
    <p:extLst>
      <p:ext uri="{BB962C8B-B14F-4D97-AF65-F5344CB8AC3E}">
        <p14:creationId xmlns:p14="http://schemas.microsoft.com/office/powerpoint/2010/main" val="1665352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6" name="Picture 24" descr="slide 3 10452T"/>
          <p:cNvPicPr>
            <a:picLocks noChangeAspect="1" noChangeArrowheads="1"/>
          </p:cNvPicPr>
          <p:nvPr/>
        </p:nvPicPr>
        <p:blipFill>
          <a:blip r:embed="rId3"/>
          <a:srcRect r="1688" b="23024"/>
          <a:stretch>
            <a:fillRect/>
          </a:stretch>
        </p:blipFill>
        <p:spPr bwMode="auto">
          <a:xfrm>
            <a:off x="114300" y="1143000"/>
            <a:ext cx="8877300" cy="5562600"/>
          </a:xfrm>
          <a:prstGeom prst="rect">
            <a:avLst/>
          </a:prstGeom>
          <a:noFill/>
        </p:spPr>
      </p:pic>
      <p:sp>
        <p:nvSpPr>
          <p:cNvPr id="8211" name="Rectangle 19"/>
          <p:cNvSpPr>
            <a:spLocks noGrp="1" noChangeArrowheads="1"/>
          </p:cNvSpPr>
          <p:nvPr>
            <p:ph type="ctrTitle"/>
          </p:nvPr>
        </p:nvSpPr>
        <p:spPr/>
        <p:txBody>
          <a:bodyPr/>
          <a:lstStyle/>
          <a:p>
            <a:r>
              <a:rPr lang="en-US"/>
              <a:t>Lesson 18.1 Biomass and Geothermal Energy</a:t>
            </a:r>
          </a:p>
        </p:txBody>
      </p:sp>
      <p:sp>
        <p:nvSpPr>
          <p:cNvPr id="8212" name="Rectangle 20"/>
          <p:cNvSpPr>
            <a:spLocks noGrp="1" noChangeArrowheads="1"/>
          </p:cNvSpPr>
          <p:nvPr>
            <p:ph type="subTitle" idx="1"/>
          </p:nvPr>
        </p:nvSpPr>
        <p:spPr>
          <a:xfrm>
            <a:off x="3429000" y="5562600"/>
            <a:ext cx="5334000" cy="914400"/>
          </a:xfrm>
          <a:solidFill>
            <a:srgbClr val="CCFF66">
              <a:alpha val="87000"/>
            </a:srgbClr>
          </a:solidFill>
          <a:ln/>
        </p:spPr>
        <p:txBody>
          <a:bodyPr/>
          <a:lstStyle/>
          <a:p>
            <a:r>
              <a:rPr lang="en-US"/>
              <a:t>Agricultural waste, methane gas from landfills, and heat from the Earth are just a few renewable energy sources that can help replace fossil fuels.</a:t>
            </a:r>
          </a:p>
        </p:txBody>
      </p:sp>
    </p:spTree>
    <p:extLst>
      <p:ext uri="{BB962C8B-B14F-4D97-AF65-F5344CB8AC3E}">
        <p14:creationId xmlns:p14="http://schemas.microsoft.com/office/powerpoint/2010/main" val="4004094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solidFill>
                  <a:schemeClr val="tx1"/>
                </a:solidFill>
                <a:latin typeface="Arial" pitchFamily="-123" charset="0"/>
              </a:rPr>
              <a:t>Why We Need Alternative </a:t>
            </a:r>
            <a:br>
              <a:rPr lang="en-US" b="1">
                <a:solidFill>
                  <a:schemeClr val="tx1"/>
                </a:solidFill>
                <a:latin typeface="Arial" pitchFamily="-123" charset="0"/>
              </a:rPr>
            </a:br>
            <a:r>
              <a:rPr lang="en-US" b="1">
                <a:solidFill>
                  <a:schemeClr val="tx1"/>
                </a:solidFill>
                <a:latin typeface="Arial" pitchFamily="-123" charset="0"/>
              </a:rPr>
              <a:t>Energy Sources</a:t>
            </a:r>
          </a:p>
        </p:txBody>
      </p:sp>
      <p:sp>
        <p:nvSpPr>
          <p:cNvPr id="11267" name="Rectangle 3"/>
          <p:cNvSpPr>
            <a:spLocks noGrp="1" noChangeArrowheads="1"/>
          </p:cNvSpPr>
          <p:nvPr>
            <p:ph type="body" idx="1"/>
          </p:nvPr>
        </p:nvSpPr>
        <p:spPr>
          <a:xfrm>
            <a:off x="4648200" y="2133600"/>
            <a:ext cx="4191000" cy="4343400"/>
          </a:xfrm>
        </p:spPr>
        <p:txBody>
          <a:bodyPr/>
          <a:lstStyle/>
          <a:p>
            <a:pPr marL="225425" indent="-225425">
              <a:spcBef>
                <a:spcPct val="50000"/>
              </a:spcBef>
            </a:pPr>
            <a:r>
              <a:rPr lang="en-US" sz="2400" b="1"/>
              <a:t>Economic reasons:</a:t>
            </a:r>
            <a:r>
              <a:rPr lang="en-US" sz="2400"/>
              <a:t> </a:t>
            </a:r>
          </a:p>
          <a:p>
            <a:pPr lvl="1">
              <a:spcBef>
                <a:spcPct val="50000"/>
              </a:spcBef>
            </a:pPr>
            <a:r>
              <a:rPr lang="en-US" sz="2000"/>
              <a:t>Fossil fuels won’t last forever.</a:t>
            </a:r>
          </a:p>
          <a:p>
            <a:pPr lvl="1">
              <a:spcBef>
                <a:spcPct val="50000"/>
              </a:spcBef>
            </a:pPr>
            <a:r>
              <a:rPr lang="en-US" sz="2000"/>
              <a:t>Renewables provide new jobs.</a:t>
            </a:r>
          </a:p>
          <a:p>
            <a:pPr lvl="1">
              <a:spcBef>
                <a:spcPct val="50000"/>
              </a:spcBef>
            </a:pPr>
            <a:r>
              <a:rPr lang="en-US" sz="2000"/>
              <a:t>Our country will be less dependent on others for fuel.</a:t>
            </a:r>
          </a:p>
          <a:p>
            <a:pPr marL="225425" indent="-225425">
              <a:spcBef>
                <a:spcPct val="50000"/>
              </a:spcBef>
            </a:pPr>
            <a:r>
              <a:rPr lang="en-US" sz="2400" b="1"/>
              <a:t>Environmental reasons:</a:t>
            </a:r>
            <a:r>
              <a:rPr lang="en-US" sz="2400"/>
              <a:t> </a:t>
            </a:r>
          </a:p>
          <a:p>
            <a:pPr lvl="1">
              <a:spcBef>
                <a:spcPct val="50000"/>
              </a:spcBef>
            </a:pPr>
            <a:r>
              <a:rPr lang="en-US" sz="2000"/>
              <a:t>Renewables will decrease air pollution and greenhouse gas emissions.</a:t>
            </a:r>
          </a:p>
        </p:txBody>
      </p:sp>
      <p:sp>
        <p:nvSpPr>
          <p:cNvPr id="11274" name="Text Box 10"/>
          <p:cNvSpPr txBox="1">
            <a:spLocks noChangeArrowheads="1"/>
          </p:cNvSpPr>
          <p:nvPr/>
        </p:nvSpPr>
        <p:spPr bwMode="auto">
          <a:xfrm>
            <a:off x="1066800" y="1981200"/>
            <a:ext cx="35814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i="1">
              <a:solidFill>
                <a:srgbClr val="000000"/>
              </a:solidFill>
            </a:endParaRPr>
          </a:p>
        </p:txBody>
      </p:sp>
      <p:sp>
        <p:nvSpPr>
          <p:cNvPr id="11277" name="Rectangle 13"/>
          <p:cNvSpPr>
            <a:spLocks noChangeArrowheads="1"/>
          </p:cNvSpPr>
          <p:nvPr/>
        </p:nvSpPr>
        <p:spPr bwMode="auto">
          <a:xfrm>
            <a:off x="1143000" y="5638800"/>
            <a:ext cx="3962400" cy="914400"/>
          </a:xfrm>
          <a:prstGeom prst="rect">
            <a:avLst/>
          </a:prstGeom>
          <a:solidFill>
            <a:srgbClr val="FDFFED"/>
          </a:solidFill>
          <a:ln w="25400">
            <a:solidFill>
              <a:srgbClr val="99CC00"/>
            </a:solidFill>
            <a:miter lim="800000"/>
            <a:headEnd/>
            <a:tailEnd/>
          </a:ln>
          <a:effectLst>
            <a:outerShdw blurRad="137160" dist="88794" dir="1799997" algn="ctr" rotWithShape="0">
              <a:schemeClr val="bg2">
                <a:alpha val="50000"/>
              </a:schemeClr>
            </a:outerShdw>
          </a:effectLst>
        </p:spPr>
        <p:txBody>
          <a:bodyPr lIns="182880" tIns="182880" rIns="182880" bIns="182880">
            <a:prstTxWarp prst="textNoShape">
              <a:avLst/>
            </a:prstTxWarp>
          </a:bodyPr>
          <a:lstStyle/>
          <a:p>
            <a:pPr eaLnBrk="1" hangingPunct="1">
              <a:lnSpc>
                <a:spcPct val="90000"/>
              </a:lnSpc>
              <a:spcBef>
                <a:spcPct val="20000"/>
              </a:spcBef>
              <a:buFont typeface="Times" pitchFamily="-123" charset="0"/>
              <a:buNone/>
            </a:pPr>
            <a:r>
              <a:rPr lang="en-US" b="0">
                <a:solidFill>
                  <a:srgbClr val="008040"/>
                </a:solidFill>
                <a:latin typeface="Arial Bold" pitchFamily="-123" charset="0"/>
                <a:ea typeface="MS Pゴシック" pitchFamily="-92" charset="-128"/>
                <a:cs typeface="MS Pゴシック" pitchFamily="-92" charset="-128"/>
              </a:rPr>
              <a:t>Did You Know?</a:t>
            </a:r>
            <a:r>
              <a:rPr lang="en-US" b="0" i="1">
                <a:solidFill>
                  <a:srgbClr val="000000"/>
                </a:solidFill>
                <a:latin typeface="Myriad Pro" pitchFamily="-123" charset="0"/>
                <a:ea typeface="MS Pゴシック" pitchFamily="-92" charset="-128"/>
                <a:cs typeface="MS Pゴシック" pitchFamily="-92" charset="-128"/>
              </a:rPr>
              <a:t> </a:t>
            </a:r>
            <a:r>
              <a:rPr lang="en-US" sz="1400" b="0" i="1">
                <a:solidFill>
                  <a:srgbClr val="000000"/>
                </a:solidFill>
                <a:ea typeface="MS Pゴシック" pitchFamily="-92" charset="-128"/>
                <a:cs typeface="MS Pゴシック" pitchFamily="-92" charset="-128"/>
              </a:rPr>
              <a:t>Fossil fuels currently supply 80% of the world’s energy, but renewable energy use is rapidly growing.</a:t>
            </a:r>
            <a:endParaRPr lang="en-US" sz="1600" b="0" i="1">
              <a:solidFill>
                <a:srgbClr val="000000"/>
              </a:solidFill>
            </a:endParaRPr>
          </a:p>
          <a:p>
            <a:pPr eaLnBrk="1" hangingPunct="1">
              <a:lnSpc>
                <a:spcPct val="80000"/>
              </a:lnSpc>
              <a:spcBef>
                <a:spcPct val="20000"/>
              </a:spcBef>
              <a:buFont typeface="Times" pitchFamily="-123" charset="0"/>
              <a:buNone/>
            </a:pPr>
            <a:endParaRPr lang="en-US" sz="2000" b="0">
              <a:solidFill>
                <a:srgbClr val="000000"/>
              </a:solidFill>
              <a:ea typeface="MS Pゴシック" pitchFamily="-92" charset="-128"/>
              <a:cs typeface="MS Pゴシック" pitchFamily="-92" charset="-128"/>
            </a:endParaRPr>
          </a:p>
        </p:txBody>
      </p:sp>
      <p:sp>
        <p:nvSpPr>
          <p:cNvPr id="11283" name="Rectangle 19"/>
          <p:cNvSpPr>
            <a:spLocks noChangeArrowheads="1"/>
          </p:cNvSpPr>
          <p:nvPr/>
        </p:nvSpPr>
        <p:spPr bwMode="auto">
          <a:xfrm>
            <a:off x="381000" y="228600"/>
            <a:ext cx="57912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18.</a:t>
            </a:r>
            <a:r>
              <a:rPr lang="en-US" sz="1800">
                <a:solidFill>
                  <a:srgbClr val="008040"/>
                </a:solidFill>
                <a:latin typeface="Arial Bold" pitchFamily="-123" charset="0"/>
                <a:ea typeface="MS Pゴシック" pitchFamily="-92" charset="-128"/>
                <a:cs typeface="MS Pゴシック" pitchFamily="-92" charset="-128"/>
              </a:rPr>
              <a:t>1 Biomass and Geothermal Energy</a:t>
            </a:r>
          </a:p>
        </p:txBody>
      </p:sp>
      <p:pic>
        <p:nvPicPr>
          <p:cNvPr id="11287" name="Picture 23" descr="slide 4a nrel 09764T"/>
          <p:cNvPicPr>
            <a:picLocks noChangeAspect="1" noChangeArrowheads="1"/>
          </p:cNvPicPr>
          <p:nvPr/>
        </p:nvPicPr>
        <p:blipFill>
          <a:blip r:embed="rId3"/>
          <a:srcRect/>
          <a:stretch>
            <a:fillRect/>
          </a:stretch>
        </p:blipFill>
        <p:spPr bwMode="auto">
          <a:xfrm>
            <a:off x="533400" y="4079875"/>
            <a:ext cx="2895600" cy="1304925"/>
          </a:xfrm>
          <a:prstGeom prst="rect">
            <a:avLst/>
          </a:prstGeom>
          <a:noFill/>
        </p:spPr>
      </p:pic>
      <p:pic>
        <p:nvPicPr>
          <p:cNvPr id="11288" name="Picture 24" descr="slide 4b 00560T"/>
          <p:cNvPicPr>
            <a:picLocks noChangeAspect="1" noChangeArrowheads="1"/>
          </p:cNvPicPr>
          <p:nvPr/>
        </p:nvPicPr>
        <p:blipFill>
          <a:blip r:embed="rId4"/>
          <a:srcRect/>
          <a:stretch>
            <a:fillRect/>
          </a:stretch>
        </p:blipFill>
        <p:spPr bwMode="auto">
          <a:xfrm>
            <a:off x="1219200" y="1905000"/>
            <a:ext cx="3273425" cy="2212975"/>
          </a:xfrm>
          <a:prstGeom prst="rect">
            <a:avLst/>
          </a:prstGeom>
          <a:noFill/>
        </p:spPr>
      </p:pic>
    </p:spTree>
    <p:extLst>
      <p:ext uri="{BB962C8B-B14F-4D97-AF65-F5344CB8AC3E}">
        <p14:creationId xmlns:p14="http://schemas.microsoft.com/office/powerpoint/2010/main" val="3476045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a:solidFill>
                  <a:schemeClr val="tx1"/>
                </a:solidFill>
                <a:latin typeface="Arial" pitchFamily="-123" charset="0"/>
              </a:rPr>
              <a:t>Biomass Energy</a:t>
            </a:r>
          </a:p>
        </p:txBody>
      </p:sp>
      <p:sp>
        <p:nvSpPr>
          <p:cNvPr id="17415" name="Text Box 7"/>
          <p:cNvSpPr txBox="1">
            <a:spLocks noChangeArrowheads="1"/>
          </p:cNvSpPr>
          <p:nvPr/>
        </p:nvSpPr>
        <p:spPr bwMode="auto">
          <a:xfrm>
            <a:off x="6781800" y="304800"/>
            <a:ext cx="2187575" cy="549275"/>
          </a:xfrm>
          <a:prstGeom prst="rect">
            <a:avLst/>
          </a:prstGeom>
          <a:noFill/>
          <a:ln w="9525">
            <a:noFill/>
            <a:miter lim="800000"/>
            <a:headEnd/>
            <a:tailEnd/>
          </a:ln>
        </p:spPr>
        <p:txBody>
          <a:bodyPr>
            <a:prstTxWarp prst="textNoShape">
              <a:avLst/>
            </a:prstTxWarp>
            <a:spAutoFit/>
          </a:bodyPr>
          <a:lstStyle/>
          <a:p>
            <a:pPr>
              <a:spcBef>
                <a:spcPct val="50000"/>
              </a:spcBef>
            </a:pPr>
            <a:endParaRPr lang="en-US" i="1">
              <a:solidFill>
                <a:srgbClr val="000000"/>
              </a:solidFill>
            </a:endParaRPr>
          </a:p>
          <a:p>
            <a:pPr>
              <a:spcBef>
                <a:spcPct val="50000"/>
              </a:spcBef>
            </a:pPr>
            <a:endParaRPr lang="en-US" i="1">
              <a:solidFill>
                <a:srgbClr val="000000"/>
              </a:solidFill>
            </a:endParaRPr>
          </a:p>
        </p:txBody>
      </p:sp>
      <p:sp>
        <p:nvSpPr>
          <p:cNvPr id="17418" name="Text Box 10"/>
          <p:cNvSpPr txBox="1">
            <a:spLocks noChangeArrowheads="1"/>
          </p:cNvSpPr>
          <p:nvPr/>
        </p:nvSpPr>
        <p:spPr bwMode="auto">
          <a:xfrm>
            <a:off x="228600" y="1828800"/>
            <a:ext cx="4648200" cy="4572000"/>
          </a:xfrm>
          <a:prstGeom prst="rect">
            <a:avLst/>
          </a:prstGeom>
          <a:noFill/>
          <a:ln w="9525">
            <a:noFill/>
            <a:miter lim="800000"/>
            <a:headEnd/>
            <a:tailEnd/>
          </a:ln>
        </p:spPr>
        <p:txBody>
          <a:bodyPr>
            <a:prstTxWarp prst="textNoShape">
              <a:avLst/>
            </a:prstTxWarp>
          </a:bodyPr>
          <a:lstStyle/>
          <a:p>
            <a:pPr marL="231775" indent="-231775">
              <a:spcBef>
                <a:spcPct val="50000"/>
              </a:spcBef>
              <a:buFontTx/>
              <a:buChar char="•"/>
            </a:pPr>
            <a:r>
              <a:rPr lang="en-US" sz="2400" b="0" dirty="0">
                <a:solidFill>
                  <a:srgbClr val="FF0000"/>
                </a:solidFill>
              </a:rPr>
              <a:t>Biomass is material</a:t>
            </a:r>
            <a:r>
              <a:rPr lang="en-US" sz="2400" b="0" dirty="0">
                <a:solidFill>
                  <a:srgbClr val="000000"/>
                </a:solidFill>
              </a:rPr>
              <a:t>—such as wood, manure, and </a:t>
            </a:r>
            <a:r>
              <a:rPr lang="en-US" sz="2400" b="0" dirty="0"/>
              <a:t>grain—</a:t>
            </a:r>
            <a:r>
              <a:rPr lang="en-US" sz="2400" b="0" dirty="0">
                <a:solidFill>
                  <a:srgbClr val="FF0000"/>
                </a:solidFill>
              </a:rPr>
              <a:t>that makes up living organisms or comes from living organisms.</a:t>
            </a:r>
          </a:p>
          <a:p>
            <a:pPr marL="231775" indent="-231775">
              <a:spcBef>
                <a:spcPct val="50000"/>
              </a:spcBef>
              <a:buFontTx/>
              <a:buChar char="•"/>
            </a:pPr>
            <a:r>
              <a:rPr lang="en-US" sz="2400" b="0" dirty="0">
                <a:solidFill>
                  <a:srgbClr val="000000"/>
                </a:solidFill>
              </a:rPr>
              <a:t>Biomass energy, called </a:t>
            </a:r>
            <a:r>
              <a:rPr lang="en-US" sz="2400" b="0" i="1" dirty="0" err="1">
                <a:solidFill>
                  <a:srgbClr val="000000"/>
                </a:solidFill>
              </a:rPr>
              <a:t>biopower</a:t>
            </a:r>
            <a:r>
              <a:rPr lang="en-US" sz="2400" b="0" i="1" dirty="0">
                <a:solidFill>
                  <a:srgbClr val="000000"/>
                </a:solidFill>
              </a:rPr>
              <a:t>,</a:t>
            </a:r>
            <a:r>
              <a:rPr lang="en-US" sz="2400" b="0" dirty="0">
                <a:solidFill>
                  <a:srgbClr val="000000"/>
                </a:solidFill>
              </a:rPr>
              <a:t> is produced by burning biomass.</a:t>
            </a:r>
          </a:p>
          <a:p>
            <a:pPr marL="231775" indent="-231775">
              <a:spcBef>
                <a:spcPct val="50000"/>
              </a:spcBef>
              <a:buFontTx/>
              <a:buChar char="•"/>
            </a:pPr>
            <a:r>
              <a:rPr lang="en-US" sz="2400" b="0" dirty="0">
                <a:solidFill>
                  <a:srgbClr val="000000"/>
                </a:solidFill>
              </a:rPr>
              <a:t>Biomass energy can be used for heating, cooking, lighting, vehicle fuel, or electricity generation.</a:t>
            </a:r>
          </a:p>
          <a:p>
            <a:pPr marL="231775" indent="-231775">
              <a:spcBef>
                <a:spcPct val="50000"/>
              </a:spcBef>
              <a:buFontTx/>
              <a:buChar char="•"/>
            </a:pPr>
            <a:endParaRPr lang="en-US" dirty="0">
              <a:solidFill>
                <a:srgbClr val="000000"/>
              </a:solidFill>
            </a:endParaRPr>
          </a:p>
        </p:txBody>
      </p:sp>
      <p:sp>
        <p:nvSpPr>
          <p:cNvPr id="17428" name="Rectangle 20"/>
          <p:cNvSpPr>
            <a:spLocks noChangeArrowheads="1"/>
          </p:cNvSpPr>
          <p:nvPr/>
        </p:nvSpPr>
        <p:spPr bwMode="auto">
          <a:xfrm>
            <a:off x="1668463" y="5167313"/>
            <a:ext cx="184150" cy="287337"/>
          </a:xfrm>
          <a:prstGeom prst="rect">
            <a:avLst/>
          </a:prstGeom>
          <a:noFill/>
          <a:ln w="9525">
            <a:noFill/>
            <a:miter lim="800000"/>
            <a:headEnd/>
            <a:tailEnd/>
          </a:ln>
        </p:spPr>
        <p:txBody>
          <a:bodyPr wrap="none">
            <a:prstTxWarp prst="textNoShape">
              <a:avLst/>
            </a:prstTxWarp>
            <a:spAutoFit/>
          </a:bodyPr>
          <a:lstStyle/>
          <a:p>
            <a:pPr eaLnBrk="1" hangingPunct="1">
              <a:lnSpc>
                <a:spcPct val="80000"/>
              </a:lnSpc>
              <a:spcBef>
                <a:spcPct val="20000"/>
              </a:spcBef>
              <a:buFont typeface="Times" pitchFamily="-123" charset="0"/>
              <a:buNone/>
            </a:pPr>
            <a:endParaRPr lang="en-US" sz="1600" b="0">
              <a:solidFill>
                <a:srgbClr val="000000"/>
              </a:solidFill>
            </a:endParaRPr>
          </a:p>
        </p:txBody>
      </p:sp>
      <p:sp>
        <p:nvSpPr>
          <p:cNvPr id="17431" name="Rectangle 23"/>
          <p:cNvSpPr>
            <a:spLocks noChangeArrowheads="1"/>
          </p:cNvSpPr>
          <p:nvPr/>
        </p:nvSpPr>
        <p:spPr bwMode="auto">
          <a:xfrm>
            <a:off x="381000" y="228600"/>
            <a:ext cx="5867400" cy="641350"/>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18.</a:t>
            </a:r>
            <a:r>
              <a:rPr lang="en-US" sz="1800">
                <a:solidFill>
                  <a:srgbClr val="008040"/>
                </a:solidFill>
                <a:latin typeface="Arial Bold" pitchFamily="-123" charset="0"/>
                <a:ea typeface="MS Pゴシック" pitchFamily="-92" charset="-128"/>
                <a:cs typeface="MS Pゴシック" pitchFamily="-92" charset="-128"/>
              </a:rPr>
              <a:t>1 Biomass and Geothermal Energy</a:t>
            </a:r>
          </a:p>
          <a:p>
            <a:endParaRPr lang="en-US" sz="1800" b="0">
              <a:solidFill>
                <a:srgbClr val="008040"/>
              </a:solidFill>
              <a:latin typeface="Arial Bold" pitchFamily="-123" charset="0"/>
              <a:ea typeface="MS Pゴシック" pitchFamily="-92" charset="-128"/>
              <a:cs typeface="MS Pゴシック" pitchFamily="-92" charset="-128"/>
            </a:endParaRPr>
          </a:p>
        </p:txBody>
      </p:sp>
      <p:sp>
        <p:nvSpPr>
          <p:cNvPr id="17436" name="Rectangle 28"/>
          <p:cNvSpPr>
            <a:spLocks noChangeArrowheads="1"/>
          </p:cNvSpPr>
          <p:nvPr/>
        </p:nvSpPr>
        <p:spPr bwMode="auto">
          <a:xfrm>
            <a:off x="5257800" y="4800600"/>
            <a:ext cx="3505200" cy="730250"/>
          </a:xfrm>
          <a:prstGeom prst="rect">
            <a:avLst/>
          </a:prstGeom>
          <a:noFill/>
          <a:ln w="9525">
            <a:noFill/>
            <a:miter lim="800000"/>
            <a:headEnd/>
            <a:tailEnd/>
          </a:ln>
        </p:spPr>
        <p:txBody>
          <a:bodyPr>
            <a:prstTxWarp prst="textNoShape">
              <a:avLst/>
            </a:prstTxWarp>
            <a:spAutoFit/>
          </a:bodyPr>
          <a:lstStyle/>
          <a:p>
            <a:r>
              <a:rPr lang="en-US" sz="1400" b="0">
                <a:solidFill>
                  <a:srgbClr val="000000"/>
                </a:solidFill>
              </a:rPr>
              <a:t>A front loader moves coal at a the Dunkirk steam station, in New York, which will soon be set up for cofiring biomass.</a:t>
            </a:r>
            <a:endParaRPr lang="en-US" sz="1000" b="0">
              <a:solidFill>
                <a:srgbClr val="000000"/>
              </a:solidFill>
              <a:latin typeface="Monaco" pitchFamily="-123" charset="0"/>
            </a:endParaRPr>
          </a:p>
        </p:txBody>
      </p:sp>
      <p:pic>
        <p:nvPicPr>
          <p:cNvPr id="17437" name="Picture 29" descr="slide 5 06733T"/>
          <p:cNvPicPr>
            <a:picLocks noChangeAspect="1" noChangeArrowheads="1"/>
          </p:cNvPicPr>
          <p:nvPr/>
        </p:nvPicPr>
        <p:blipFill>
          <a:blip r:embed="rId3"/>
          <a:srcRect/>
          <a:stretch>
            <a:fillRect/>
          </a:stretch>
        </p:blipFill>
        <p:spPr bwMode="auto">
          <a:xfrm>
            <a:off x="5334000" y="2439988"/>
            <a:ext cx="3505200" cy="2322512"/>
          </a:xfrm>
          <a:prstGeom prst="rect">
            <a:avLst/>
          </a:prstGeom>
          <a:noFill/>
        </p:spPr>
      </p:pic>
    </p:spTree>
    <p:extLst>
      <p:ext uri="{BB962C8B-B14F-4D97-AF65-F5344CB8AC3E}">
        <p14:creationId xmlns:p14="http://schemas.microsoft.com/office/powerpoint/2010/main" val="2611096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Non-Renewable Resources</a:t>
            </a:r>
            <a:endParaRPr lang="en-US" dirty="0"/>
          </a:p>
        </p:txBody>
      </p:sp>
      <p:sp>
        <p:nvSpPr>
          <p:cNvPr id="4" name="Text Placeholder 3"/>
          <p:cNvSpPr>
            <a:spLocks noGrp="1"/>
          </p:cNvSpPr>
          <p:nvPr>
            <p:ph type="body" idx="1"/>
          </p:nvPr>
        </p:nvSpPr>
        <p:spPr/>
        <p:txBody>
          <a:bodyPr/>
          <a:lstStyle/>
          <a:p>
            <a:r>
              <a:rPr lang="en-US" dirty="0" smtClean="0"/>
              <a:t>Objectives</a:t>
            </a:r>
            <a:endParaRPr lang="en-US" dirty="0"/>
          </a:p>
        </p:txBody>
      </p:sp>
      <p:sp>
        <p:nvSpPr>
          <p:cNvPr id="5" name="Content Placeholder 4"/>
          <p:cNvSpPr>
            <a:spLocks noGrp="1"/>
          </p:cNvSpPr>
          <p:nvPr>
            <p:ph sz="half" idx="2"/>
          </p:nvPr>
        </p:nvSpPr>
        <p:spPr/>
        <p:txBody>
          <a:bodyPr/>
          <a:lstStyle/>
          <a:p>
            <a:endParaRPr lang="en-US" dirty="0"/>
          </a:p>
          <a:p>
            <a:pPr marL="0" indent="0">
              <a:buNone/>
            </a:pPr>
            <a:endParaRPr lang="en-US" dirty="0"/>
          </a:p>
          <a:p>
            <a:r>
              <a:rPr lang="en-US" dirty="0"/>
              <a:t>Analyze how responsible use of renewable and nonrenewable materials can affect potential environmental impact. </a:t>
            </a:r>
          </a:p>
          <a:p>
            <a:pPr marL="0" indent="0">
              <a:buNone/>
            </a:pPr>
            <a:r>
              <a:rPr lang="en-US" dirty="0"/>
              <a:t>	</a:t>
            </a:r>
          </a:p>
          <a:p>
            <a:endParaRPr lang="en-US" dirty="0"/>
          </a:p>
        </p:txBody>
      </p:sp>
      <p:sp>
        <p:nvSpPr>
          <p:cNvPr id="6" name="Text Placeholder 5"/>
          <p:cNvSpPr>
            <a:spLocks noGrp="1"/>
          </p:cNvSpPr>
          <p:nvPr>
            <p:ph type="body" sz="quarter" idx="3"/>
          </p:nvPr>
        </p:nvSpPr>
        <p:spPr/>
        <p:txBody>
          <a:bodyPr/>
          <a:lstStyle/>
          <a:p>
            <a:r>
              <a:rPr lang="en-US" dirty="0" smtClean="0"/>
              <a:t>Essential Question</a:t>
            </a:r>
            <a:endParaRPr lang="en-US" dirty="0"/>
          </a:p>
        </p:txBody>
      </p:sp>
      <p:sp>
        <p:nvSpPr>
          <p:cNvPr id="7" name="Content Placeholder 6"/>
          <p:cNvSpPr>
            <a:spLocks noGrp="1"/>
          </p:cNvSpPr>
          <p:nvPr>
            <p:ph sz="quarter" idx="4"/>
          </p:nvPr>
        </p:nvSpPr>
        <p:spPr/>
        <p:txBody>
          <a:bodyPr/>
          <a:lstStyle/>
          <a:p>
            <a:endParaRPr lang="en-US" dirty="0"/>
          </a:p>
          <a:p>
            <a:endParaRPr lang="en-US" dirty="0"/>
          </a:p>
          <a:p>
            <a:r>
              <a:rPr lang="en-US" dirty="0"/>
              <a:t>How can we conserve renewable and nonrenewable resources? </a:t>
            </a:r>
          </a:p>
          <a:p>
            <a:endParaRPr lang="en-US" dirty="0"/>
          </a:p>
        </p:txBody>
      </p:sp>
    </p:spTree>
    <p:extLst>
      <p:ext uri="{BB962C8B-B14F-4D97-AF65-F5344CB8AC3E}">
        <p14:creationId xmlns:p14="http://schemas.microsoft.com/office/powerpoint/2010/main" val="32294399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b="1">
                <a:solidFill>
                  <a:schemeClr val="tx1"/>
                </a:solidFill>
                <a:latin typeface="Arial" pitchFamily="-123" charset="0"/>
              </a:rPr>
              <a:t>Biomass Energy Sources</a:t>
            </a:r>
          </a:p>
        </p:txBody>
      </p:sp>
      <p:sp>
        <p:nvSpPr>
          <p:cNvPr id="20483" name="Rectangle 3"/>
          <p:cNvSpPr>
            <a:spLocks noGrp="1" noChangeArrowheads="1"/>
          </p:cNvSpPr>
          <p:nvPr>
            <p:ph type="body" idx="1"/>
          </p:nvPr>
        </p:nvSpPr>
        <p:spPr>
          <a:xfrm>
            <a:off x="381000" y="2057400"/>
            <a:ext cx="4343400" cy="3276600"/>
          </a:xfrm>
        </p:spPr>
        <p:txBody>
          <a:bodyPr/>
          <a:lstStyle/>
          <a:p>
            <a:pPr>
              <a:lnSpc>
                <a:spcPct val="80000"/>
              </a:lnSpc>
              <a:spcBef>
                <a:spcPct val="50000"/>
              </a:spcBef>
            </a:pPr>
            <a:r>
              <a:rPr lang="en-US" b="1"/>
              <a:t>Solids:</a:t>
            </a:r>
            <a:r>
              <a:rPr lang="en-US"/>
              <a:t> Wood, charcoal, manure, agricultural and timber waste, switchgrass</a:t>
            </a:r>
          </a:p>
          <a:p>
            <a:pPr>
              <a:lnSpc>
                <a:spcPct val="80000"/>
              </a:lnSpc>
              <a:spcBef>
                <a:spcPct val="50000"/>
              </a:spcBef>
            </a:pPr>
            <a:r>
              <a:rPr lang="en-US" b="1"/>
              <a:t>Liquids (biofuels):</a:t>
            </a:r>
            <a:r>
              <a:rPr lang="en-US"/>
              <a:t> Ethanol and biodiesel</a:t>
            </a:r>
          </a:p>
          <a:p>
            <a:pPr>
              <a:lnSpc>
                <a:spcPct val="80000"/>
              </a:lnSpc>
              <a:spcBef>
                <a:spcPct val="50000"/>
              </a:spcBef>
            </a:pPr>
            <a:r>
              <a:rPr lang="en-US" b="1"/>
              <a:t>Gases:</a:t>
            </a:r>
            <a:r>
              <a:rPr lang="en-US"/>
              <a:t> Methane “landfill gas</a:t>
            </a:r>
            <a:r>
              <a:rPr lang="en-US">
                <a:latin typeface="Lucida Grande" pitchFamily="-123" charset="0"/>
              </a:rPr>
              <a:t>”</a:t>
            </a:r>
            <a:r>
              <a:rPr lang="en-US"/>
              <a:t> produced by breakdown of waste in landfills</a:t>
            </a:r>
            <a:endParaRPr lang="en-US" sz="2000"/>
          </a:p>
          <a:p>
            <a:pPr>
              <a:lnSpc>
                <a:spcPct val="80000"/>
              </a:lnSpc>
            </a:pPr>
            <a:endParaRPr lang="en-US" sz="1800"/>
          </a:p>
        </p:txBody>
      </p:sp>
      <p:sp>
        <p:nvSpPr>
          <p:cNvPr id="20491" name="Rectangle 11"/>
          <p:cNvSpPr>
            <a:spLocks noChangeArrowheads="1"/>
          </p:cNvSpPr>
          <p:nvPr/>
        </p:nvSpPr>
        <p:spPr bwMode="auto">
          <a:xfrm>
            <a:off x="609600" y="5257800"/>
            <a:ext cx="3657600" cy="1219200"/>
          </a:xfrm>
          <a:prstGeom prst="rect">
            <a:avLst/>
          </a:prstGeom>
          <a:solidFill>
            <a:srgbClr val="FDFFED"/>
          </a:solidFill>
          <a:ln w="25400">
            <a:solidFill>
              <a:srgbClr val="99CC00"/>
            </a:solidFill>
            <a:miter lim="800000"/>
            <a:headEnd/>
            <a:tailEnd/>
          </a:ln>
          <a:effectLst>
            <a:outerShdw blurRad="137160" dist="88794" dir="1799997" algn="ctr" rotWithShape="0">
              <a:schemeClr val="bg2">
                <a:alpha val="50000"/>
              </a:schemeClr>
            </a:outerShdw>
          </a:effectLst>
        </p:spPr>
        <p:txBody>
          <a:bodyPr lIns="182880" tIns="182880" rIns="182880" bIns="182880">
            <a:prstTxWarp prst="textNoShape">
              <a:avLst/>
            </a:prstTxWarp>
          </a:bodyPr>
          <a:lstStyle/>
          <a:p>
            <a:pPr eaLnBrk="1" hangingPunct="1">
              <a:spcBef>
                <a:spcPct val="20000"/>
              </a:spcBef>
              <a:buFont typeface="Times" pitchFamily="-123" charset="0"/>
              <a:buNone/>
            </a:pPr>
            <a:r>
              <a:rPr lang="en-US" sz="1400" b="0">
                <a:solidFill>
                  <a:srgbClr val="008040"/>
                </a:solidFill>
                <a:latin typeface="Arial Bold" pitchFamily="-123" charset="0"/>
                <a:ea typeface="MS Pゴシック" pitchFamily="-92" charset="-128"/>
                <a:cs typeface="MS Pゴシック" pitchFamily="-92" charset="-128"/>
              </a:rPr>
              <a:t>Did You Know?</a:t>
            </a:r>
            <a:r>
              <a:rPr lang="en-US" sz="1400" b="0" i="1">
                <a:solidFill>
                  <a:srgbClr val="000000"/>
                </a:solidFill>
                <a:latin typeface="Myriad Pro" pitchFamily="-123" charset="0"/>
                <a:ea typeface="MS Pゴシック" pitchFamily="-92" charset="-128"/>
                <a:cs typeface="MS Pゴシック" pitchFamily="-92" charset="-128"/>
              </a:rPr>
              <a:t> </a:t>
            </a:r>
            <a:r>
              <a:rPr lang="en-US" sz="1400" b="0" i="1">
                <a:solidFill>
                  <a:srgbClr val="000000"/>
                </a:solidFill>
                <a:ea typeface="MS Pゴシック" pitchFamily="-92" charset="-128"/>
                <a:cs typeface="MS Pゴシック" pitchFamily="-92" charset="-128"/>
              </a:rPr>
              <a:t>Wood, charcoal, and manure supply 35% of the energy in developing nations, and over 90% of the energy in the world’s poorest nations</a:t>
            </a:r>
            <a:r>
              <a:rPr lang="en-US" sz="1400" b="0" i="1">
                <a:solidFill>
                  <a:srgbClr val="000000"/>
                </a:solidFill>
              </a:rPr>
              <a:t>.</a:t>
            </a:r>
          </a:p>
        </p:txBody>
      </p:sp>
      <p:sp>
        <p:nvSpPr>
          <p:cNvPr id="20493" name="Rectangle 13"/>
          <p:cNvSpPr>
            <a:spLocks noChangeArrowheads="1"/>
          </p:cNvSpPr>
          <p:nvPr/>
        </p:nvSpPr>
        <p:spPr bwMode="auto">
          <a:xfrm>
            <a:off x="381000" y="228600"/>
            <a:ext cx="5486400" cy="641350"/>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18.</a:t>
            </a:r>
            <a:r>
              <a:rPr lang="en-US" sz="1800">
                <a:solidFill>
                  <a:srgbClr val="008040"/>
                </a:solidFill>
                <a:latin typeface="Arial Bold" pitchFamily="-123" charset="0"/>
                <a:ea typeface="MS Pゴシック" pitchFamily="-92" charset="-128"/>
                <a:cs typeface="MS Pゴシック" pitchFamily="-92" charset="-128"/>
              </a:rPr>
              <a:t>1 Biomass and Geothermal Energy</a:t>
            </a:r>
          </a:p>
          <a:p>
            <a:endParaRPr lang="en-US" sz="1800" b="0">
              <a:solidFill>
                <a:srgbClr val="008040"/>
              </a:solidFill>
              <a:latin typeface="Arial Bold" pitchFamily="-123" charset="0"/>
              <a:ea typeface="MS Pゴシック" pitchFamily="-92" charset="-128"/>
              <a:cs typeface="MS Pゴシック" pitchFamily="-92" charset="-128"/>
            </a:endParaRPr>
          </a:p>
        </p:txBody>
      </p:sp>
      <p:sp>
        <p:nvSpPr>
          <p:cNvPr id="20495" name="Text Box 15"/>
          <p:cNvSpPr txBox="1">
            <a:spLocks noChangeArrowheads="1"/>
          </p:cNvSpPr>
          <p:nvPr/>
        </p:nvSpPr>
        <p:spPr bwMode="auto">
          <a:xfrm>
            <a:off x="5562600" y="5943600"/>
            <a:ext cx="1295400"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solidFill>
                  <a:srgbClr val="000000"/>
                </a:solidFill>
              </a:rPr>
              <a:t>Switchgrass</a:t>
            </a:r>
          </a:p>
        </p:txBody>
      </p:sp>
      <p:pic>
        <p:nvPicPr>
          <p:cNvPr id="20502" name="Picture 22"/>
          <p:cNvPicPr>
            <a:picLocks noChangeAspect="1" noChangeArrowheads="1"/>
          </p:cNvPicPr>
          <p:nvPr/>
        </p:nvPicPr>
        <p:blipFill>
          <a:blip r:embed="rId3"/>
          <a:srcRect b="9302"/>
          <a:stretch>
            <a:fillRect/>
          </a:stretch>
        </p:blipFill>
        <p:spPr bwMode="auto">
          <a:xfrm>
            <a:off x="5486400" y="1981200"/>
            <a:ext cx="2933700" cy="3962400"/>
          </a:xfrm>
          <a:prstGeom prst="rect">
            <a:avLst/>
          </a:prstGeom>
          <a:noFill/>
          <a:ln w="9525">
            <a:noFill/>
            <a:miter lim="800000"/>
            <a:headEnd/>
            <a:tailEnd/>
          </a:ln>
          <a:effectLst/>
        </p:spPr>
      </p:pic>
    </p:spTree>
    <p:extLst>
      <p:ext uri="{BB962C8B-B14F-4D97-AF65-F5344CB8AC3E}">
        <p14:creationId xmlns:p14="http://schemas.microsoft.com/office/powerpoint/2010/main" val="1697059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Text Box 9"/>
          <p:cNvSpPr txBox="1">
            <a:spLocks noChangeArrowheads="1"/>
          </p:cNvSpPr>
          <p:nvPr/>
        </p:nvSpPr>
        <p:spPr bwMode="auto">
          <a:xfrm>
            <a:off x="6324600" y="304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i="1">
              <a:solidFill>
                <a:srgbClr val="000000"/>
              </a:solidFill>
            </a:endParaRPr>
          </a:p>
        </p:txBody>
      </p:sp>
      <p:sp>
        <p:nvSpPr>
          <p:cNvPr id="22538" name="Text Box 10"/>
          <p:cNvSpPr txBox="1">
            <a:spLocks noChangeArrowheads="1"/>
          </p:cNvSpPr>
          <p:nvPr/>
        </p:nvSpPr>
        <p:spPr bwMode="auto">
          <a:xfrm>
            <a:off x="6553200" y="228600"/>
            <a:ext cx="2286000" cy="823913"/>
          </a:xfrm>
          <a:prstGeom prst="rect">
            <a:avLst/>
          </a:prstGeom>
          <a:noFill/>
          <a:ln w="9525">
            <a:noFill/>
            <a:miter lim="800000"/>
            <a:headEnd/>
            <a:tailEnd/>
          </a:ln>
        </p:spPr>
        <p:txBody>
          <a:bodyPr>
            <a:prstTxWarp prst="textNoShape">
              <a:avLst/>
            </a:prstTxWarp>
            <a:spAutoFit/>
          </a:bodyPr>
          <a:lstStyle/>
          <a:p>
            <a:pPr>
              <a:spcBef>
                <a:spcPct val="50000"/>
              </a:spcBef>
            </a:pPr>
            <a:endParaRPr lang="en-US" i="1">
              <a:solidFill>
                <a:srgbClr val="000000"/>
              </a:solidFill>
            </a:endParaRPr>
          </a:p>
          <a:p>
            <a:pPr>
              <a:spcBef>
                <a:spcPct val="50000"/>
              </a:spcBef>
            </a:pPr>
            <a:endParaRPr lang="en-US" i="1">
              <a:solidFill>
                <a:srgbClr val="000000"/>
              </a:solidFill>
            </a:endParaRPr>
          </a:p>
          <a:p>
            <a:pPr>
              <a:spcBef>
                <a:spcPct val="50000"/>
              </a:spcBef>
            </a:pPr>
            <a:endParaRPr lang="en-US" i="1">
              <a:solidFill>
                <a:srgbClr val="000000"/>
              </a:solidFill>
            </a:endParaRPr>
          </a:p>
        </p:txBody>
      </p:sp>
      <p:sp>
        <p:nvSpPr>
          <p:cNvPr id="22545" name="Rectangle 17"/>
          <p:cNvSpPr>
            <a:spLocks noGrp="1" noChangeArrowheads="1"/>
          </p:cNvSpPr>
          <p:nvPr>
            <p:ph type="title"/>
          </p:nvPr>
        </p:nvSpPr>
        <p:spPr/>
        <p:txBody>
          <a:bodyPr/>
          <a:lstStyle/>
          <a:p>
            <a:r>
              <a:rPr lang="en-US" b="1" dirty="0">
                <a:solidFill>
                  <a:schemeClr val="tx1"/>
                </a:solidFill>
                <a:latin typeface="Arial" pitchFamily="-123" charset="0"/>
              </a:rPr>
              <a:t>Benefits and Costs of </a:t>
            </a:r>
            <a:br>
              <a:rPr lang="en-US" b="1" dirty="0">
                <a:solidFill>
                  <a:schemeClr val="tx1"/>
                </a:solidFill>
                <a:latin typeface="Arial" pitchFamily="-123" charset="0"/>
              </a:rPr>
            </a:br>
            <a:r>
              <a:rPr lang="en-US" b="1" dirty="0">
                <a:solidFill>
                  <a:srgbClr val="FF0000"/>
                </a:solidFill>
                <a:latin typeface="Arial" pitchFamily="-123" charset="0"/>
              </a:rPr>
              <a:t>Biomass Energy</a:t>
            </a:r>
          </a:p>
        </p:txBody>
      </p:sp>
      <p:sp>
        <p:nvSpPr>
          <p:cNvPr id="22546" name="Rectangle 18"/>
          <p:cNvSpPr>
            <a:spLocks noGrp="1" noChangeArrowheads="1"/>
          </p:cNvSpPr>
          <p:nvPr>
            <p:ph type="body" idx="1"/>
          </p:nvPr>
        </p:nvSpPr>
        <p:spPr>
          <a:xfrm>
            <a:off x="228600" y="1981200"/>
            <a:ext cx="4419600" cy="4648200"/>
          </a:xfrm>
        </p:spPr>
        <p:txBody>
          <a:bodyPr/>
          <a:lstStyle/>
          <a:p>
            <a:r>
              <a:rPr lang="en-US" b="1" dirty="0">
                <a:solidFill>
                  <a:srgbClr val="FF0000"/>
                </a:solidFill>
              </a:rPr>
              <a:t>Benefits</a:t>
            </a:r>
            <a:r>
              <a:rPr lang="en-US" b="1" dirty="0"/>
              <a:t>:</a:t>
            </a:r>
          </a:p>
          <a:p>
            <a:pPr lvl="1"/>
            <a:r>
              <a:rPr lang="en-US" dirty="0">
                <a:solidFill>
                  <a:srgbClr val="FF0000"/>
                </a:solidFill>
              </a:rPr>
              <a:t>No net change in atmospheric carbon dioxide</a:t>
            </a:r>
          </a:p>
          <a:p>
            <a:pPr lvl="1"/>
            <a:r>
              <a:rPr lang="en-US" dirty="0"/>
              <a:t>Can be produced by all nations</a:t>
            </a:r>
          </a:p>
          <a:p>
            <a:r>
              <a:rPr lang="en-US" b="1" dirty="0">
                <a:solidFill>
                  <a:srgbClr val="FF0000"/>
                </a:solidFill>
              </a:rPr>
              <a:t>Costs</a:t>
            </a:r>
            <a:r>
              <a:rPr lang="en-US" b="1" dirty="0"/>
              <a:t>:</a:t>
            </a:r>
            <a:endParaRPr lang="en-US" dirty="0"/>
          </a:p>
          <a:p>
            <a:pPr lvl="1"/>
            <a:r>
              <a:rPr lang="en-US" dirty="0"/>
              <a:t>Takes away land from food crops or natural habitats</a:t>
            </a:r>
          </a:p>
          <a:p>
            <a:pPr lvl="1"/>
            <a:r>
              <a:rPr lang="en-US" dirty="0">
                <a:solidFill>
                  <a:srgbClr val="FF0000"/>
                </a:solidFill>
              </a:rPr>
              <a:t>Deforestation, soil erosion, and desertification can result if plant biomass is harvested too rapidly</a:t>
            </a:r>
            <a:r>
              <a:rPr lang="en-US" dirty="0"/>
              <a:t>.</a:t>
            </a:r>
          </a:p>
          <a:p>
            <a:pPr lvl="1"/>
            <a:r>
              <a:rPr lang="en-US" dirty="0"/>
              <a:t>Large energy input is needed.</a:t>
            </a:r>
          </a:p>
          <a:p>
            <a:pPr lvl="1"/>
            <a:r>
              <a:rPr lang="en-US" dirty="0"/>
              <a:t>Burning biomass indoors can lead to indoor air pollution.</a:t>
            </a:r>
          </a:p>
        </p:txBody>
      </p:sp>
      <p:sp>
        <p:nvSpPr>
          <p:cNvPr id="22548" name="Rectangle 20"/>
          <p:cNvSpPr>
            <a:spLocks noChangeArrowheads="1"/>
          </p:cNvSpPr>
          <p:nvPr/>
        </p:nvSpPr>
        <p:spPr bwMode="auto">
          <a:xfrm>
            <a:off x="381000" y="228600"/>
            <a:ext cx="60198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18.</a:t>
            </a:r>
            <a:r>
              <a:rPr lang="en-US" sz="1800">
                <a:solidFill>
                  <a:srgbClr val="008040"/>
                </a:solidFill>
                <a:latin typeface="Arial Bold" pitchFamily="-123" charset="0"/>
                <a:ea typeface="MS Pゴシック" pitchFamily="-92" charset="-128"/>
                <a:cs typeface="MS Pゴシック" pitchFamily="-92" charset="-128"/>
              </a:rPr>
              <a:t>1 Biomass and Geothermal Energy</a:t>
            </a:r>
          </a:p>
        </p:txBody>
      </p:sp>
      <p:sp>
        <p:nvSpPr>
          <p:cNvPr id="22549" name="Rectangle 21"/>
          <p:cNvSpPr>
            <a:spLocks noChangeArrowheads="1"/>
          </p:cNvSpPr>
          <p:nvPr/>
        </p:nvSpPr>
        <p:spPr bwMode="auto">
          <a:xfrm>
            <a:off x="4648200" y="5638800"/>
            <a:ext cx="4191000" cy="838200"/>
          </a:xfrm>
          <a:prstGeom prst="rect">
            <a:avLst/>
          </a:prstGeom>
          <a:solidFill>
            <a:srgbClr val="FDFFED"/>
          </a:solidFill>
          <a:ln w="25400">
            <a:solidFill>
              <a:srgbClr val="99CC00"/>
            </a:solidFill>
            <a:miter lim="800000"/>
            <a:headEnd/>
            <a:tailEnd/>
          </a:ln>
          <a:effectLst>
            <a:outerShdw blurRad="137160" dist="88794" dir="1799997" algn="ctr" rotWithShape="0">
              <a:schemeClr val="bg2">
                <a:alpha val="50000"/>
              </a:schemeClr>
            </a:outerShdw>
          </a:effectLst>
        </p:spPr>
        <p:txBody>
          <a:bodyPr lIns="182880" tIns="182880" rIns="182880" bIns="182880">
            <a:prstTxWarp prst="textNoShape">
              <a:avLst/>
            </a:prstTxWarp>
          </a:bodyPr>
          <a:lstStyle/>
          <a:p>
            <a:pPr eaLnBrk="1" hangingPunct="1">
              <a:spcBef>
                <a:spcPct val="20000"/>
              </a:spcBef>
              <a:buFont typeface="Times" pitchFamily="-123" charset="0"/>
              <a:buNone/>
            </a:pPr>
            <a:r>
              <a:rPr lang="en-US" sz="1400" b="0">
                <a:solidFill>
                  <a:srgbClr val="008040"/>
                </a:solidFill>
                <a:latin typeface="Arial Bold" pitchFamily="-123" charset="0"/>
                <a:ea typeface="MS Pゴシック" pitchFamily="-92" charset="-128"/>
                <a:cs typeface="MS Pゴシック" pitchFamily="-92" charset="-128"/>
              </a:rPr>
              <a:t>Did You Know?</a:t>
            </a:r>
            <a:r>
              <a:rPr lang="en-US" sz="1400" b="0" i="1">
                <a:solidFill>
                  <a:srgbClr val="000000"/>
                </a:solidFill>
                <a:latin typeface="Myriad Pro" pitchFamily="-123" charset="0"/>
                <a:ea typeface="MS Pゴシック" pitchFamily="-92" charset="-128"/>
                <a:cs typeface="MS Pゴシック" pitchFamily="-92" charset="-128"/>
              </a:rPr>
              <a:t> </a:t>
            </a:r>
            <a:r>
              <a:rPr lang="en-US" sz="1400" b="0" i="1">
                <a:solidFill>
                  <a:srgbClr val="000000"/>
                </a:solidFill>
                <a:ea typeface="MS Pゴシック" pitchFamily="-92" charset="-128"/>
                <a:cs typeface="MS Pゴシック" pitchFamily="-92" charset="-128"/>
              </a:rPr>
              <a:t>It takes 1 unit of energy input to gain just 1.5 units of energy from ethanol</a:t>
            </a:r>
            <a:r>
              <a:rPr lang="en-US" sz="1400" b="0" i="1">
                <a:solidFill>
                  <a:srgbClr val="000000"/>
                </a:solidFill>
              </a:rPr>
              <a:t>.</a:t>
            </a:r>
          </a:p>
        </p:txBody>
      </p:sp>
      <p:sp>
        <p:nvSpPr>
          <p:cNvPr id="22550" name="Rectangle 22"/>
          <p:cNvSpPr>
            <a:spLocks noChangeArrowheads="1"/>
          </p:cNvSpPr>
          <p:nvPr/>
        </p:nvSpPr>
        <p:spPr bwMode="auto">
          <a:xfrm>
            <a:off x="7121525" y="3519488"/>
            <a:ext cx="184150" cy="304800"/>
          </a:xfrm>
          <a:prstGeom prst="rect">
            <a:avLst/>
          </a:prstGeom>
          <a:noFill/>
          <a:ln w="9525">
            <a:noFill/>
            <a:miter lim="800000"/>
            <a:headEnd/>
            <a:tailEnd/>
          </a:ln>
        </p:spPr>
        <p:txBody>
          <a:bodyPr wrap="none">
            <a:prstTxWarp prst="textNoShape">
              <a:avLst/>
            </a:prstTxWarp>
            <a:spAutoFit/>
          </a:bodyPr>
          <a:lstStyle/>
          <a:p>
            <a:endParaRPr lang="en-US" sz="1400">
              <a:solidFill>
                <a:srgbClr val="000000"/>
              </a:solidFill>
            </a:endParaRPr>
          </a:p>
        </p:txBody>
      </p:sp>
      <p:sp>
        <p:nvSpPr>
          <p:cNvPr id="22552" name="Rectangle 24"/>
          <p:cNvSpPr>
            <a:spLocks noChangeArrowheads="1"/>
          </p:cNvSpPr>
          <p:nvPr/>
        </p:nvSpPr>
        <p:spPr bwMode="auto">
          <a:xfrm>
            <a:off x="4872038" y="4876800"/>
            <a:ext cx="4119562" cy="669925"/>
          </a:xfrm>
          <a:prstGeom prst="rect">
            <a:avLst/>
          </a:prstGeom>
          <a:noFill/>
          <a:ln w="9525">
            <a:noFill/>
            <a:miter lim="800000"/>
            <a:headEnd/>
            <a:tailEnd/>
          </a:ln>
        </p:spPr>
        <p:txBody>
          <a:bodyPr>
            <a:prstTxWarp prst="textNoShape">
              <a:avLst/>
            </a:prstTxWarp>
            <a:spAutoFit/>
          </a:bodyPr>
          <a:lstStyle/>
          <a:p>
            <a:r>
              <a:rPr lang="en-US" sz="1400" b="0">
                <a:solidFill>
                  <a:srgbClr val="000000"/>
                </a:solidFill>
                <a:ea typeface="Arial" pitchFamily="-123" charset="0"/>
                <a:cs typeface="Arial" pitchFamily="-123" charset="0"/>
              </a:rPr>
              <a:t>Deforestation can be seen at the border between the Dominican Republic (right) and Haiti (left).</a:t>
            </a:r>
          </a:p>
          <a:p>
            <a:endParaRPr lang="en-US" sz="1000">
              <a:solidFill>
                <a:srgbClr val="000000"/>
              </a:solidFill>
            </a:endParaRPr>
          </a:p>
        </p:txBody>
      </p:sp>
      <p:pic>
        <p:nvPicPr>
          <p:cNvPr id="22553" name="Picture 25" descr="slide 7 nasa haiti_still_webT"/>
          <p:cNvPicPr>
            <a:picLocks noChangeAspect="1" noChangeArrowheads="1"/>
          </p:cNvPicPr>
          <p:nvPr/>
        </p:nvPicPr>
        <p:blipFill>
          <a:blip r:embed="rId3"/>
          <a:srcRect/>
          <a:stretch>
            <a:fillRect/>
          </a:stretch>
        </p:blipFill>
        <p:spPr bwMode="auto">
          <a:xfrm>
            <a:off x="4879975" y="2078038"/>
            <a:ext cx="3730625" cy="2798762"/>
          </a:xfrm>
          <a:prstGeom prst="rect">
            <a:avLst/>
          </a:prstGeom>
          <a:noFill/>
        </p:spPr>
      </p:pic>
    </p:spTree>
    <p:extLst>
      <p:ext uri="{BB962C8B-B14F-4D97-AF65-F5344CB8AC3E}">
        <p14:creationId xmlns:p14="http://schemas.microsoft.com/office/powerpoint/2010/main" val="2032137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6324600" y="304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i="1">
              <a:solidFill>
                <a:srgbClr val="000000"/>
              </a:solidFill>
            </a:endParaRPr>
          </a:p>
        </p:txBody>
      </p:sp>
      <p:sp>
        <p:nvSpPr>
          <p:cNvPr id="99331" name="Text Box 3"/>
          <p:cNvSpPr txBox="1">
            <a:spLocks noChangeArrowheads="1"/>
          </p:cNvSpPr>
          <p:nvPr/>
        </p:nvSpPr>
        <p:spPr bwMode="auto">
          <a:xfrm>
            <a:off x="6553200" y="228600"/>
            <a:ext cx="2286000" cy="823913"/>
          </a:xfrm>
          <a:prstGeom prst="rect">
            <a:avLst/>
          </a:prstGeom>
          <a:noFill/>
          <a:ln w="9525">
            <a:noFill/>
            <a:miter lim="800000"/>
            <a:headEnd/>
            <a:tailEnd/>
          </a:ln>
        </p:spPr>
        <p:txBody>
          <a:bodyPr>
            <a:prstTxWarp prst="textNoShape">
              <a:avLst/>
            </a:prstTxWarp>
            <a:spAutoFit/>
          </a:bodyPr>
          <a:lstStyle/>
          <a:p>
            <a:pPr>
              <a:spcBef>
                <a:spcPct val="50000"/>
              </a:spcBef>
            </a:pPr>
            <a:endParaRPr lang="en-US" i="1">
              <a:solidFill>
                <a:srgbClr val="000000"/>
              </a:solidFill>
            </a:endParaRPr>
          </a:p>
          <a:p>
            <a:pPr>
              <a:spcBef>
                <a:spcPct val="50000"/>
              </a:spcBef>
            </a:pPr>
            <a:endParaRPr lang="en-US" i="1">
              <a:solidFill>
                <a:srgbClr val="000000"/>
              </a:solidFill>
            </a:endParaRPr>
          </a:p>
          <a:p>
            <a:pPr>
              <a:spcBef>
                <a:spcPct val="50000"/>
              </a:spcBef>
            </a:pPr>
            <a:endParaRPr lang="en-US" i="1">
              <a:solidFill>
                <a:srgbClr val="000000"/>
              </a:solidFill>
            </a:endParaRPr>
          </a:p>
        </p:txBody>
      </p:sp>
      <p:sp>
        <p:nvSpPr>
          <p:cNvPr id="99332" name="Rectangle 4"/>
          <p:cNvSpPr>
            <a:spLocks noGrp="1" noChangeArrowheads="1"/>
          </p:cNvSpPr>
          <p:nvPr>
            <p:ph type="title"/>
          </p:nvPr>
        </p:nvSpPr>
        <p:spPr/>
        <p:txBody>
          <a:bodyPr/>
          <a:lstStyle/>
          <a:p>
            <a:r>
              <a:rPr lang="en-US" b="1" dirty="0">
                <a:solidFill>
                  <a:srgbClr val="FF0000"/>
                </a:solidFill>
                <a:latin typeface="Arial" pitchFamily="-123" charset="0"/>
              </a:rPr>
              <a:t>Geothermal Energy</a:t>
            </a:r>
          </a:p>
        </p:txBody>
      </p:sp>
      <p:sp>
        <p:nvSpPr>
          <p:cNvPr id="99333" name="Rectangle 5"/>
          <p:cNvSpPr>
            <a:spLocks noGrp="1" noChangeArrowheads="1"/>
          </p:cNvSpPr>
          <p:nvPr>
            <p:ph type="body" idx="1"/>
          </p:nvPr>
        </p:nvSpPr>
        <p:spPr>
          <a:xfrm>
            <a:off x="228600" y="1981200"/>
            <a:ext cx="5867400" cy="4648200"/>
          </a:xfrm>
        </p:spPr>
        <p:txBody>
          <a:bodyPr/>
          <a:lstStyle/>
          <a:p>
            <a:r>
              <a:rPr lang="en-US" dirty="0"/>
              <a:t>Underground heat generated by high pressures and breakdown of radioactive elements</a:t>
            </a:r>
          </a:p>
          <a:p>
            <a:r>
              <a:rPr lang="en-US" dirty="0"/>
              <a:t>Usually </a:t>
            </a:r>
            <a:r>
              <a:rPr lang="en-US" dirty="0">
                <a:solidFill>
                  <a:srgbClr val="FF0000"/>
                </a:solidFill>
              </a:rPr>
              <a:t>accessed by drilling deep below ground; steam turns turbines, generating electricity.</a:t>
            </a:r>
          </a:p>
          <a:p>
            <a:r>
              <a:rPr lang="en-US" dirty="0"/>
              <a:t>Can be used directly by piping hot water from its source into homes and businesses</a:t>
            </a:r>
          </a:p>
          <a:p>
            <a:r>
              <a:rPr lang="en-US" dirty="0"/>
              <a:t>Ground source heat pumps use naturally temperate soil, a few feet underground, to heat homes in winter and to cool them in summer.</a:t>
            </a:r>
          </a:p>
        </p:txBody>
      </p:sp>
      <p:sp>
        <p:nvSpPr>
          <p:cNvPr id="99334" name="Rectangle 6"/>
          <p:cNvSpPr>
            <a:spLocks noChangeArrowheads="1"/>
          </p:cNvSpPr>
          <p:nvPr/>
        </p:nvSpPr>
        <p:spPr bwMode="auto">
          <a:xfrm>
            <a:off x="381000" y="228600"/>
            <a:ext cx="5334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18.</a:t>
            </a:r>
            <a:r>
              <a:rPr lang="en-US" sz="1800">
                <a:solidFill>
                  <a:srgbClr val="008040"/>
                </a:solidFill>
                <a:latin typeface="Arial Bold" pitchFamily="-123" charset="0"/>
                <a:ea typeface="MS Pゴシック" pitchFamily="-92" charset="-128"/>
                <a:cs typeface="MS Pゴシック" pitchFamily="-92" charset="-128"/>
              </a:rPr>
              <a:t>1 Biomass and Geothermal Energy</a:t>
            </a:r>
          </a:p>
        </p:txBody>
      </p:sp>
      <p:sp>
        <p:nvSpPr>
          <p:cNvPr id="99338" name="Text Box 10"/>
          <p:cNvSpPr txBox="1">
            <a:spLocks noChangeArrowheads="1"/>
          </p:cNvSpPr>
          <p:nvPr/>
        </p:nvSpPr>
        <p:spPr bwMode="auto">
          <a:xfrm>
            <a:off x="6553200" y="6096000"/>
            <a:ext cx="2438400" cy="517525"/>
          </a:xfrm>
          <a:prstGeom prst="rect">
            <a:avLst/>
          </a:prstGeom>
          <a:noFill/>
          <a:ln w="9525">
            <a:noFill/>
            <a:miter lim="800000"/>
            <a:headEnd/>
            <a:tailEnd/>
          </a:ln>
        </p:spPr>
        <p:txBody>
          <a:bodyPr>
            <a:prstTxWarp prst="textNoShape">
              <a:avLst/>
            </a:prstTxWarp>
            <a:spAutoFit/>
          </a:bodyPr>
          <a:lstStyle/>
          <a:p>
            <a:pPr>
              <a:spcBef>
                <a:spcPct val="50000"/>
              </a:spcBef>
            </a:pPr>
            <a:r>
              <a:rPr lang="en-US" sz="1400" b="0">
                <a:solidFill>
                  <a:srgbClr val="000000"/>
                </a:solidFill>
              </a:rPr>
              <a:t>A ground source heat pump in winter and summer</a:t>
            </a:r>
          </a:p>
        </p:txBody>
      </p:sp>
      <p:pic>
        <p:nvPicPr>
          <p:cNvPr id="99339" name="Picture 11"/>
          <p:cNvPicPr>
            <a:picLocks noChangeAspect="1" noChangeArrowheads="1"/>
          </p:cNvPicPr>
          <p:nvPr/>
        </p:nvPicPr>
        <p:blipFill>
          <a:blip r:embed="rId3"/>
          <a:srcRect t="6250"/>
          <a:stretch>
            <a:fillRect/>
          </a:stretch>
        </p:blipFill>
        <p:spPr bwMode="auto">
          <a:xfrm>
            <a:off x="6708775" y="1676400"/>
            <a:ext cx="1855788" cy="2286000"/>
          </a:xfrm>
          <a:prstGeom prst="rect">
            <a:avLst/>
          </a:prstGeom>
          <a:noFill/>
          <a:ln w="9525">
            <a:noFill/>
            <a:miter lim="800000"/>
            <a:headEnd/>
            <a:tailEnd/>
          </a:ln>
          <a:effectLst/>
        </p:spPr>
      </p:pic>
      <p:pic>
        <p:nvPicPr>
          <p:cNvPr id="99340" name="Picture 12"/>
          <p:cNvPicPr>
            <a:picLocks noChangeAspect="1" noChangeArrowheads="1"/>
          </p:cNvPicPr>
          <p:nvPr/>
        </p:nvPicPr>
        <p:blipFill>
          <a:blip r:embed="rId4"/>
          <a:srcRect/>
          <a:stretch>
            <a:fillRect/>
          </a:stretch>
        </p:blipFill>
        <p:spPr bwMode="auto">
          <a:xfrm>
            <a:off x="6705600" y="3962400"/>
            <a:ext cx="1839913" cy="2133600"/>
          </a:xfrm>
          <a:prstGeom prst="rect">
            <a:avLst/>
          </a:prstGeom>
          <a:noFill/>
          <a:ln w="9525">
            <a:noFill/>
            <a:miter lim="800000"/>
            <a:headEnd/>
            <a:tailEnd/>
          </a:ln>
          <a:effectLst/>
        </p:spPr>
      </p:pic>
    </p:spTree>
    <p:extLst>
      <p:ext uri="{BB962C8B-B14F-4D97-AF65-F5344CB8AC3E}">
        <p14:creationId xmlns:p14="http://schemas.microsoft.com/office/powerpoint/2010/main" val="2285955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6324600" y="304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i="1">
              <a:solidFill>
                <a:srgbClr val="000000"/>
              </a:solidFill>
            </a:endParaRPr>
          </a:p>
        </p:txBody>
      </p:sp>
      <p:sp>
        <p:nvSpPr>
          <p:cNvPr id="101379" name="Text Box 3"/>
          <p:cNvSpPr txBox="1">
            <a:spLocks noChangeArrowheads="1"/>
          </p:cNvSpPr>
          <p:nvPr/>
        </p:nvSpPr>
        <p:spPr bwMode="auto">
          <a:xfrm>
            <a:off x="6553200" y="228600"/>
            <a:ext cx="2286000" cy="823913"/>
          </a:xfrm>
          <a:prstGeom prst="rect">
            <a:avLst/>
          </a:prstGeom>
          <a:noFill/>
          <a:ln w="9525">
            <a:noFill/>
            <a:miter lim="800000"/>
            <a:headEnd/>
            <a:tailEnd/>
          </a:ln>
        </p:spPr>
        <p:txBody>
          <a:bodyPr>
            <a:prstTxWarp prst="textNoShape">
              <a:avLst/>
            </a:prstTxWarp>
            <a:spAutoFit/>
          </a:bodyPr>
          <a:lstStyle/>
          <a:p>
            <a:pPr>
              <a:spcBef>
                <a:spcPct val="50000"/>
              </a:spcBef>
            </a:pPr>
            <a:endParaRPr lang="en-US" i="1">
              <a:solidFill>
                <a:srgbClr val="000000"/>
              </a:solidFill>
            </a:endParaRPr>
          </a:p>
          <a:p>
            <a:pPr>
              <a:spcBef>
                <a:spcPct val="50000"/>
              </a:spcBef>
            </a:pPr>
            <a:endParaRPr lang="en-US" i="1">
              <a:solidFill>
                <a:srgbClr val="000000"/>
              </a:solidFill>
            </a:endParaRPr>
          </a:p>
          <a:p>
            <a:pPr>
              <a:spcBef>
                <a:spcPct val="50000"/>
              </a:spcBef>
            </a:pPr>
            <a:endParaRPr lang="en-US" i="1">
              <a:solidFill>
                <a:srgbClr val="000000"/>
              </a:solidFill>
            </a:endParaRPr>
          </a:p>
        </p:txBody>
      </p:sp>
      <p:sp>
        <p:nvSpPr>
          <p:cNvPr id="101380" name="Rectangle 4"/>
          <p:cNvSpPr>
            <a:spLocks noGrp="1" noChangeArrowheads="1"/>
          </p:cNvSpPr>
          <p:nvPr>
            <p:ph type="title"/>
          </p:nvPr>
        </p:nvSpPr>
        <p:spPr/>
        <p:txBody>
          <a:bodyPr/>
          <a:lstStyle/>
          <a:p>
            <a:r>
              <a:rPr lang="en-US" b="1" dirty="0">
                <a:solidFill>
                  <a:schemeClr val="tx1"/>
                </a:solidFill>
                <a:latin typeface="Arial" pitchFamily="-123" charset="0"/>
              </a:rPr>
              <a:t>Benefits and Costs of </a:t>
            </a:r>
            <a:br>
              <a:rPr lang="en-US" b="1" dirty="0">
                <a:solidFill>
                  <a:schemeClr val="tx1"/>
                </a:solidFill>
                <a:latin typeface="Arial" pitchFamily="-123" charset="0"/>
              </a:rPr>
            </a:br>
            <a:r>
              <a:rPr lang="en-US" b="1" dirty="0">
                <a:solidFill>
                  <a:srgbClr val="FF0000"/>
                </a:solidFill>
                <a:latin typeface="Arial" pitchFamily="-123" charset="0"/>
              </a:rPr>
              <a:t>Geothermal Energy</a:t>
            </a:r>
          </a:p>
        </p:txBody>
      </p:sp>
      <p:sp>
        <p:nvSpPr>
          <p:cNvPr id="101381" name="Rectangle 5"/>
          <p:cNvSpPr>
            <a:spLocks noGrp="1" noChangeArrowheads="1"/>
          </p:cNvSpPr>
          <p:nvPr>
            <p:ph type="body" idx="1"/>
          </p:nvPr>
        </p:nvSpPr>
        <p:spPr>
          <a:xfrm>
            <a:off x="3276600" y="2057400"/>
            <a:ext cx="5715000" cy="4648200"/>
          </a:xfrm>
        </p:spPr>
        <p:txBody>
          <a:bodyPr/>
          <a:lstStyle/>
          <a:p>
            <a:r>
              <a:rPr lang="en-US" b="1" dirty="0">
                <a:solidFill>
                  <a:srgbClr val="FF0000"/>
                </a:solidFill>
              </a:rPr>
              <a:t>Benefits</a:t>
            </a:r>
            <a:r>
              <a:rPr lang="en-US" b="1" dirty="0"/>
              <a:t>:</a:t>
            </a:r>
          </a:p>
          <a:p>
            <a:pPr lvl="1"/>
            <a:r>
              <a:rPr lang="en-US" dirty="0"/>
              <a:t>Causes much less air pollution than fossil fuels</a:t>
            </a:r>
          </a:p>
          <a:p>
            <a:pPr lvl="1"/>
            <a:r>
              <a:rPr lang="en-US" dirty="0">
                <a:solidFill>
                  <a:srgbClr val="FF0000"/>
                </a:solidFill>
              </a:rPr>
              <a:t>Low greenhouse gas emissions</a:t>
            </a:r>
          </a:p>
          <a:p>
            <a:r>
              <a:rPr lang="en-US" b="1" dirty="0">
                <a:solidFill>
                  <a:srgbClr val="FF0000"/>
                </a:solidFill>
              </a:rPr>
              <a:t>Costs</a:t>
            </a:r>
            <a:r>
              <a:rPr lang="en-US" b="1" dirty="0"/>
              <a:t>:</a:t>
            </a:r>
            <a:endParaRPr lang="en-US" dirty="0"/>
          </a:p>
          <a:p>
            <a:pPr lvl="1"/>
            <a:r>
              <a:rPr lang="en-US" dirty="0">
                <a:solidFill>
                  <a:srgbClr val="FF0000"/>
                </a:solidFill>
              </a:rPr>
              <a:t>Not sustainable if hot groundwater is used faster than it is naturally replenished</a:t>
            </a:r>
          </a:p>
          <a:p>
            <a:pPr lvl="1"/>
            <a:r>
              <a:rPr lang="en-US" dirty="0"/>
              <a:t>Hot groundwater can contain pollutants that damage machines or add to pollution.</a:t>
            </a:r>
          </a:p>
          <a:p>
            <a:pPr lvl="1"/>
            <a:r>
              <a:rPr lang="en-US" dirty="0">
                <a:solidFill>
                  <a:srgbClr val="FF0000"/>
                </a:solidFill>
              </a:rPr>
              <a:t>Some geothermal energy projects can trigger earthquakes.</a:t>
            </a:r>
          </a:p>
          <a:p>
            <a:pPr lvl="1"/>
            <a:r>
              <a:rPr lang="en-US" dirty="0"/>
              <a:t>Geothermal power plants can only be built in places with easy access to geothermal energy.</a:t>
            </a:r>
          </a:p>
        </p:txBody>
      </p:sp>
      <p:sp>
        <p:nvSpPr>
          <p:cNvPr id="101382" name="Rectangle 6"/>
          <p:cNvSpPr>
            <a:spLocks noChangeArrowheads="1"/>
          </p:cNvSpPr>
          <p:nvPr/>
        </p:nvSpPr>
        <p:spPr bwMode="auto">
          <a:xfrm>
            <a:off x="381000" y="228600"/>
            <a:ext cx="5486400" cy="641350"/>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18.</a:t>
            </a:r>
            <a:r>
              <a:rPr lang="en-US" sz="1800">
                <a:solidFill>
                  <a:srgbClr val="008040"/>
                </a:solidFill>
                <a:latin typeface="Arial Bold" pitchFamily="-123" charset="0"/>
                <a:ea typeface="MS Pゴシック" pitchFamily="-92" charset="-128"/>
                <a:cs typeface="MS Pゴシック" pitchFamily="-92" charset="-128"/>
              </a:rPr>
              <a:t>1 Biomass and Geothermal Energy</a:t>
            </a:r>
          </a:p>
          <a:p>
            <a:endParaRPr lang="en-US" sz="1800" b="0">
              <a:solidFill>
                <a:srgbClr val="008040"/>
              </a:solidFill>
              <a:latin typeface="Arial Bold" pitchFamily="-123" charset="0"/>
              <a:ea typeface="MS Pゴシック" pitchFamily="-92" charset="-128"/>
              <a:cs typeface="MS Pゴシック" pitchFamily="-92" charset="-128"/>
            </a:endParaRPr>
          </a:p>
        </p:txBody>
      </p:sp>
      <p:pic>
        <p:nvPicPr>
          <p:cNvPr id="101387" name="Picture 11"/>
          <p:cNvPicPr>
            <a:picLocks noChangeAspect="1" noChangeArrowheads="1"/>
          </p:cNvPicPr>
          <p:nvPr/>
        </p:nvPicPr>
        <p:blipFill>
          <a:blip r:embed="rId3"/>
          <a:srcRect/>
          <a:stretch>
            <a:fillRect/>
          </a:stretch>
        </p:blipFill>
        <p:spPr bwMode="auto">
          <a:xfrm>
            <a:off x="228600" y="2209800"/>
            <a:ext cx="2959100" cy="4495800"/>
          </a:xfrm>
          <a:prstGeom prst="rect">
            <a:avLst/>
          </a:prstGeom>
          <a:noFill/>
          <a:ln w="9525">
            <a:noFill/>
            <a:miter lim="800000"/>
            <a:headEnd/>
            <a:tailEnd/>
          </a:ln>
          <a:effectLst/>
        </p:spPr>
      </p:pic>
    </p:spTree>
    <p:extLst>
      <p:ext uri="{BB962C8B-B14F-4D97-AF65-F5344CB8AC3E}">
        <p14:creationId xmlns:p14="http://schemas.microsoft.com/office/powerpoint/2010/main" val="2974463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13" name="Picture 37" descr="slide 10 03282T"/>
          <p:cNvPicPr>
            <a:picLocks noChangeAspect="1" noChangeArrowheads="1"/>
          </p:cNvPicPr>
          <p:nvPr/>
        </p:nvPicPr>
        <p:blipFill>
          <a:blip r:embed="rId3"/>
          <a:srcRect t="6078"/>
          <a:stretch>
            <a:fillRect/>
          </a:stretch>
        </p:blipFill>
        <p:spPr bwMode="auto">
          <a:xfrm>
            <a:off x="80963" y="1066800"/>
            <a:ext cx="8980487" cy="5715000"/>
          </a:xfrm>
          <a:prstGeom prst="rect">
            <a:avLst/>
          </a:prstGeom>
          <a:noFill/>
        </p:spPr>
      </p:pic>
      <p:sp>
        <p:nvSpPr>
          <p:cNvPr id="24581" name="Text Box 5"/>
          <p:cNvSpPr txBox="1">
            <a:spLocks noChangeArrowheads="1"/>
          </p:cNvSpPr>
          <p:nvPr/>
        </p:nvSpPr>
        <p:spPr bwMode="auto">
          <a:xfrm>
            <a:off x="1066800" y="2743200"/>
            <a:ext cx="6934200" cy="457200"/>
          </a:xfrm>
          <a:prstGeom prst="rect">
            <a:avLst/>
          </a:prstGeom>
          <a:noFill/>
          <a:ln w="9525">
            <a:noFill/>
            <a:miter lim="800000"/>
            <a:headEnd/>
            <a:tailEnd/>
          </a:ln>
        </p:spPr>
        <p:txBody>
          <a:bodyPr>
            <a:prstTxWarp prst="textNoShape">
              <a:avLst/>
            </a:prstTxWarp>
            <a:spAutoFit/>
          </a:bodyPr>
          <a:lstStyle/>
          <a:p>
            <a:endParaRPr lang="en-US" sz="2400" b="0">
              <a:solidFill>
                <a:srgbClr val="000000"/>
              </a:solidFill>
            </a:endParaRPr>
          </a:p>
        </p:txBody>
      </p:sp>
      <p:sp>
        <p:nvSpPr>
          <p:cNvPr id="24609" name="Rectangle 33"/>
          <p:cNvSpPr>
            <a:spLocks noGrp="1" noChangeArrowheads="1"/>
          </p:cNvSpPr>
          <p:nvPr>
            <p:ph type="ctrTitle"/>
          </p:nvPr>
        </p:nvSpPr>
        <p:spPr/>
        <p:txBody>
          <a:bodyPr/>
          <a:lstStyle/>
          <a:p>
            <a:r>
              <a:rPr lang="en-US"/>
              <a:t>Lesson 18.2  Hydropower and Ocean Power</a:t>
            </a:r>
          </a:p>
        </p:txBody>
      </p:sp>
      <p:sp>
        <p:nvSpPr>
          <p:cNvPr id="24610" name="Rectangle 34"/>
          <p:cNvSpPr>
            <a:spLocks noGrp="1" noChangeArrowheads="1"/>
          </p:cNvSpPr>
          <p:nvPr>
            <p:ph type="subTitle" idx="1"/>
          </p:nvPr>
        </p:nvSpPr>
        <p:spPr>
          <a:xfrm>
            <a:off x="6019800" y="2133600"/>
            <a:ext cx="2819400" cy="990600"/>
          </a:xfrm>
          <a:ln/>
        </p:spPr>
        <p:txBody>
          <a:bodyPr/>
          <a:lstStyle/>
          <a:p>
            <a:r>
              <a:rPr lang="en-US"/>
              <a:t>Currently, 19% of the world’s electricity is made using hydropower.</a:t>
            </a:r>
          </a:p>
        </p:txBody>
      </p:sp>
    </p:spTree>
    <p:extLst>
      <p:ext uri="{BB962C8B-B14F-4D97-AF65-F5344CB8AC3E}">
        <p14:creationId xmlns:p14="http://schemas.microsoft.com/office/powerpoint/2010/main" val="25658493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r>
              <a:rPr lang="en-US" b="1">
                <a:solidFill>
                  <a:schemeClr val="tx1"/>
                </a:solidFill>
                <a:latin typeface="Arial" pitchFamily="-123" charset="0"/>
              </a:rPr>
              <a:t>Generating Electricity </a:t>
            </a:r>
            <a:br>
              <a:rPr lang="en-US" b="1">
                <a:solidFill>
                  <a:schemeClr val="tx1"/>
                </a:solidFill>
                <a:latin typeface="Arial" pitchFamily="-123" charset="0"/>
              </a:rPr>
            </a:br>
            <a:r>
              <a:rPr lang="en-US" b="1">
                <a:solidFill>
                  <a:schemeClr val="tx1"/>
                </a:solidFill>
                <a:latin typeface="Arial" pitchFamily="-123" charset="0"/>
              </a:rPr>
              <a:t>With Hydropower</a:t>
            </a:r>
          </a:p>
        </p:txBody>
      </p:sp>
      <p:sp>
        <p:nvSpPr>
          <p:cNvPr id="26629" name="Rectangle 5"/>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solidFill>
                <a:srgbClr val="000000"/>
              </a:solidFill>
            </a:endParaRPr>
          </a:p>
        </p:txBody>
      </p:sp>
      <p:sp>
        <p:nvSpPr>
          <p:cNvPr id="26726" name="Rectangle 102"/>
          <p:cNvSpPr>
            <a:spLocks noChangeArrowheads="1"/>
          </p:cNvSpPr>
          <p:nvPr/>
        </p:nvSpPr>
        <p:spPr bwMode="auto">
          <a:xfrm>
            <a:off x="381000" y="233363"/>
            <a:ext cx="48720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18.2 Hydropower and Ocean Power</a:t>
            </a:r>
            <a:endParaRPr lang="en-US" sz="1800">
              <a:solidFill>
                <a:srgbClr val="000000"/>
              </a:solidFill>
            </a:endParaRPr>
          </a:p>
        </p:txBody>
      </p:sp>
      <p:sp>
        <p:nvSpPr>
          <p:cNvPr id="26826" name="Text Box 202"/>
          <p:cNvSpPr txBox="1">
            <a:spLocks noChangeArrowheads="1"/>
          </p:cNvSpPr>
          <p:nvPr/>
        </p:nvSpPr>
        <p:spPr bwMode="auto">
          <a:xfrm>
            <a:off x="152400" y="1981200"/>
            <a:ext cx="4572000" cy="4733604"/>
          </a:xfrm>
          <a:prstGeom prst="rect">
            <a:avLst/>
          </a:prstGeom>
          <a:noFill/>
          <a:ln w="9525">
            <a:noFill/>
            <a:miter lim="800000"/>
            <a:headEnd/>
            <a:tailEnd/>
          </a:ln>
        </p:spPr>
        <p:txBody>
          <a:bodyPr>
            <a:prstTxWarp prst="textNoShape">
              <a:avLst/>
            </a:prstTxWarp>
            <a:spAutoFit/>
          </a:bodyPr>
          <a:lstStyle/>
          <a:p>
            <a:pPr marL="190500" indent="-190500">
              <a:lnSpc>
                <a:spcPct val="90000"/>
              </a:lnSpc>
              <a:spcBef>
                <a:spcPct val="40000"/>
              </a:spcBef>
              <a:buFontTx/>
              <a:buChar char="•"/>
            </a:pPr>
            <a:r>
              <a:rPr lang="en-US" sz="2400" b="0" dirty="0">
                <a:solidFill>
                  <a:srgbClr val="FF0000"/>
                </a:solidFill>
              </a:rPr>
              <a:t>Hydropower is generated by turbines turned by moving water.</a:t>
            </a:r>
          </a:p>
          <a:p>
            <a:pPr marL="190500" indent="-190500">
              <a:lnSpc>
                <a:spcPct val="90000"/>
              </a:lnSpc>
              <a:spcBef>
                <a:spcPct val="40000"/>
              </a:spcBef>
              <a:buFontTx/>
              <a:buChar char="•"/>
            </a:pPr>
            <a:r>
              <a:rPr lang="en-US" sz="2400" b="0" dirty="0">
                <a:solidFill>
                  <a:srgbClr val="000000"/>
                </a:solidFill>
              </a:rPr>
              <a:t>Two basic approaches:  </a:t>
            </a:r>
          </a:p>
          <a:p>
            <a:pPr marL="571500" lvl="1" indent="-190500">
              <a:lnSpc>
                <a:spcPct val="90000"/>
              </a:lnSpc>
              <a:spcBef>
                <a:spcPct val="40000"/>
              </a:spcBef>
              <a:buFontTx/>
              <a:buChar char="•"/>
            </a:pPr>
            <a:r>
              <a:rPr lang="en-US" sz="2000" b="0" dirty="0">
                <a:solidFill>
                  <a:srgbClr val="000000"/>
                </a:solidFill>
              </a:rPr>
              <a:t>Water flows through a dam </a:t>
            </a:r>
            <a:br>
              <a:rPr lang="en-US" sz="2000" b="0" dirty="0">
                <a:solidFill>
                  <a:srgbClr val="000000"/>
                </a:solidFill>
              </a:rPr>
            </a:br>
            <a:r>
              <a:rPr lang="en-US" sz="2000" b="0" dirty="0">
                <a:solidFill>
                  <a:srgbClr val="000000"/>
                </a:solidFill>
              </a:rPr>
              <a:t>and pushes turbines.</a:t>
            </a:r>
          </a:p>
          <a:p>
            <a:pPr marL="571500" lvl="1" indent="-190500">
              <a:lnSpc>
                <a:spcPct val="90000"/>
              </a:lnSpc>
              <a:spcBef>
                <a:spcPct val="40000"/>
              </a:spcBef>
              <a:buFontTx/>
              <a:buChar char="•"/>
            </a:pPr>
            <a:r>
              <a:rPr lang="en-US" sz="2000" b="0" dirty="0">
                <a:solidFill>
                  <a:srgbClr val="000000"/>
                </a:solidFill>
              </a:rPr>
              <a:t>Naturally flowing water is </a:t>
            </a:r>
            <a:br>
              <a:rPr lang="en-US" sz="2000" b="0" dirty="0">
                <a:solidFill>
                  <a:srgbClr val="000000"/>
                </a:solidFill>
              </a:rPr>
            </a:br>
            <a:r>
              <a:rPr lang="en-US" sz="2000" b="0" dirty="0">
                <a:solidFill>
                  <a:srgbClr val="000000"/>
                </a:solidFill>
              </a:rPr>
              <a:t>diverted through turbines.</a:t>
            </a:r>
            <a:endParaRPr lang="en-US" sz="2400" b="0" dirty="0">
              <a:solidFill>
                <a:srgbClr val="000000"/>
              </a:solidFill>
            </a:endParaRPr>
          </a:p>
          <a:p>
            <a:pPr marL="190500" indent="-190500">
              <a:lnSpc>
                <a:spcPct val="90000"/>
              </a:lnSpc>
              <a:spcBef>
                <a:spcPct val="40000"/>
              </a:spcBef>
              <a:buFontTx/>
              <a:buChar char="•"/>
            </a:pPr>
            <a:r>
              <a:rPr lang="en-US" sz="2400" b="0" dirty="0">
                <a:solidFill>
                  <a:srgbClr val="000000"/>
                </a:solidFill>
              </a:rPr>
              <a:t>Naturally flowing water </a:t>
            </a:r>
            <a:br>
              <a:rPr lang="en-US" sz="2400" b="0" dirty="0">
                <a:solidFill>
                  <a:srgbClr val="000000"/>
                </a:solidFill>
              </a:rPr>
            </a:br>
            <a:r>
              <a:rPr lang="en-US" sz="2400" b="0" dirty="0">
                <a:solidFill>
                  <a:srgbClr val="000000"/>
                </a:solidFill>
              </a:rPr>
              <a:t>can lead to a variable supply of electricity. Dams provide constant electricity but can disturb natural habitats. </a:t>
            </a:r>
          </a:p>
        </p:txBody>
      </p:sp>
      <p:pic>
        <p:nvPicPr>
          <p:cNvPr id="26850" name="Picture 226" descr="0133724751a131"/>
          <p:cNvPicPr>
            <a:picLocks noChangeAspect="1" noChangeArrowheads="1"/>
          </p:cNvPicPr>
          <p:nvPr/>
        </p:nvPicPr>
        <p:blipFill>
          <a:blip r:embed="rId3"/>
          <a:srcRect l="4762" t="5882" r="6349"/>
          <a:stretch>
            <a:fillRect/>
          </a:stretch>
        </p:blipFill>
        <p:spPr bwMode="auto">
          <a:xfrm>
            <a:off x="3962400" y="1785938"/>
            <a:ext cx="5029200" cy="4310062"/>
          </a:xfrm>
          <a:prstGeom prst="rect">
            <a:avLst/>
          </a:prstGeom>
          <a:noFill/>
        </p:spPr>
      </p:pic>
    </p:spTree>
    <p:extLst>
      <p:ext uri="{BB962C8B-B14F-4D97-AF65-F5344CB8AC3E}">
        <p14:creationId xmlns:p14="http://schemas.microsoft.com/office/powerpoint/2010/main" val="1968108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609600"/>
            <a:ext cx="7772400" cy="1143000"/>
          </a:xfrm>
        </p:spPr>
        <p:txBody>
          <a:bodyPr/>
          <a:lstStyle/>
          <a:p>
            <a:r>
              <a:rPr lang="en-US" b="1" dirty="0">
                <a:solidFill>
                  <a:schemeClr val="tx1"/>
                </a:solidFill>
                <a:latin typeface="Arial" pitchFamily="-123" charset="0"/>
              </a:rPr>
              <a:t>Benefits and Costs of </a:t>
            </a:r>
            <a:r>
              <a:rPr lang="en-US" b="1" dirty="0">
                <a:solidFill>
                  <a:srgbClr val="FF0000"/>
                </a:solidFill>
                <a:latin typeface="Arial" pitchFamily="-123" charset="0"/>
              </a:rPr>
              <a:t>Hydropower</a:t>
            </a:r>
          </a:p>
        </p:txBody>
      </p:sp>
      <p:sp>
        <p:nvSpPr>
          <p:cNvPr id="28675" name="Rectangle 3"/>
          <p:cNvSpPr>
            <a:spLocks noGrp="1" noChangeArrowheads="1"/>
          </p:cNvSpPr>
          <p:nvPr>
            <p:ph type="body" idx="1"/>
          </p:nvPr>
        </p:nvSpPr>
        <p:spPr>
          <a:xfrm>
            <a:off x="4267200" y="1676400"/>
            <a:ext cx="4724400" cy="4953000"/>
          </a:xfrm>
        </p:spPr>
        <p:txBody>
          <a:bodyPr/>
          <a:lstStyle/>
          <a:p>
            <a:pPr>
              <a:spcBef>
                <a:spcPct val="40000"/>
              </a:spcBef>
            </a:pPr>
            <a:r>
              <a:rPr lang="en-US" b="1" dirty="0">
                <a:solidFill>
                  <a:srgbClr val="FF0000"/>
                </a:solidFill>
              </a:rPr>
              <a:t>Benefits</a:t>
            </a:r>
            <a:r>
              <a:rPr lang="en-US" b="1" dirty="0"/>
              <a:t>:</a:t>
            </a:r>
            <a:endParaRPr lang="en-US" dirty="0"/>
          </a:p>
          <a:p>
            <a:pPr lvl="1">
              <a:spcBef>
                <a:spcPct val="40000"/>
              </a:spcBef>
            </a:pPr>
            <a:r>
              <a:rPr lang="en-US" dirty="0">
                <a:solidFill>
                  <a:srgbClr val="FF0000"/>
                </a:solidFill>
              </a:rPr>
              <a:t>Completely renewable</a:t>
            </a:r>
          </a:p>
          <a:p>
            <a:pPr lvl="1">
              <a:spcBef>
                <a:spcPct val="40000"/>
              </a:spcBef>
            </a:pPr>
            <a:r>
              <a:rPr lang="en-US" dirty="0">
                <a:solidFill>
                  <a:srgbClr val="FF0000"/>
                </a:solidFill>
              </a:rPr>
              <a:t>No air pollution or greenhouse gas emissions</a:t>
            </a:r>
          </a:p>
          <a:p>
            <a:pPr lvl="1">
              <a:spcBef>
                <a:spcPct val="40000"/>
              </a:spcBef>
            </a:pPr>
            <a:r>
              <a:rPr lang="en-US" dirty="0"/>
              <a:t>Yields relatively cheap electricity</a:t>
            </a:r>
          </a:p>
          <a:p>
            <a:pPr>
              <a:spcBef>
                <a:spcPct val="40000"/>
              </a:spcBef>
            </a:pPr>
            <a:r>
              <a:rPr lang="en-US" b="1" dirty="0">
                <a:solidFill>
                  <a:srgbClr val="FF0000"/>
                </a:solidFill>
              </a:rPr>
              <a:t>Costs</a:t>
            </a:r>
            <a:r>
              <a:rPr lang="en-US" b="1" dirty="0"/>
              <a:t>:</a:t>
            </a:r>
            <a:endParaRPr lang="en-US" sz="3200" dirty="0"/>
          </a:p>
          <a:p>
            <a:pPr lvl="1">
              <a:spcBef>
                <a:spcPct val="40000"/>
              </a:spcBef>
            </a:pPr>
            <a:r>
              <a:rPr lang="en-US" dirty="0">
                <a:solidFill>
                  <a:srgbClr val="FF0000"/>
                </a:solidFill>
              </a:rPr>
              <a:t>Dams alter ecosystems and affect organisms </a:t>
            </a:r>
            <a:r>
              <a:rPr lang="en-US" dirty="0"/>
              <a:t>(especially fish).</a:t>
            </a:r>
          </a:p>
          <a:p>
            <a:pPr lvl="1">
              <a:spcBef>
                <a:spcPct val="40000"/>
              </a:spcBef>
            </a:pPr>
            <a:r>
              <a:rPr lang="en-US" dirty="0"/>
              <a:t>Dams trap soil-enriching silt, preventing it from reaching downstream.</a:t>
            </a:r>
          </a:p>
          <a:p>
            <a:pPr lvl="1">
              <a:spcBef>
                <a:spcPct val="40000"/>
              </a:spcBef>
            </a:pPr>
            <a:r>
              <a:rPr lang="en-US" dirty="0">
                <a:solidFill>
                  <a:srgbClr val="FF0000"/>
                </a:solidFill>
              </a:rPr>
              <a:t>Building dams and reservoirs can displace people.</a:t>
            </a:r>
          </a:p>
        </p:txBody>
      </p:sp>
      <p:sp>
        <p:nvSpPr>
          <p:cNvPr id="28729" name="Rectangle 57"/>
          <p:cNvSpPr>
            <a:spLocks noChangeArrowheads="1"/>
          </p:cNvSpPr>
          <p:nvPr/>
        </p:nvSpPr>
        <p:spPr bwMode="auto">
          <a:xfrm>
            <a:off x="381000" y="233363"/>
            <a:ext cx="48720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18.2 Hydropower and Ocean Power</a:t>
            </a:r>
          </a:p>
        </p:txBody>
      </p:sp>
      <p:pic>
        <p:nvPicPr>
          <p:cNvPr id="28736" name="Picture 64" descr="slide 12 p0000003429T"/>
          <p:cNvPicPr>
            <a:picLocks noChangeAspect="1" noChangeArrowheads="1"/>
          </p:cNvPicPr>
          <p:nvPr/>
        </p:nvPicPr>
        <p:blipFill>
          <a:blip r:embed="rId3"/>
          <a:srcRect l="8333"/>
          <a:stretch>
            <a:fillRect/>
          </a:stretch>
        </p:blipFill>
        <p:spPr bwMode="auto">
          <a:xfrm>
            <a:off x="228600" y="1981200"/>
            <a:ext cx="3886200" cy="3028950"/>
          </a:xfrm>
          <a:prstGeom prst="rect">
            <a:avLst/>
          </a:prstGeom>
          <a:noFill/>
        </p:spPr>
      </p:pic>
    </p:spTree>
    <p:extLst>
      <p:ext uri="{BB962C8B-B14F-4D97-AF65-F5344CB8AC3E}">
        <p14:creationId xmlns:p14="http://schemas.microsoft.com/office/powerpoint/2010/main" val="8637163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b="1">
                <a:solidFill>
                  <a:schemeClr val="tx1"/>
                </a:solidFill>
                <a:latin typeface="Arial" pitchFamily="-123" charset="0"/>
              </a:rPr>
              <a:t>Tidal Energy</a:t>
            </a:r>
          </a:p>
        </p:txBody>
      </p:sp>
      <p:sp>
        <p:nvSpPr>
          <p:cNvPr id="80899" name="Rectangle 3"/>
          <p:cNvSpPr>
            <a:spLocks noGrp="1" noChangeArrowheads="1"/>
          </p:cNvSpPr>
          <p:nvPr>
            <p:ph type="body" idx="1"/>
          </p:nvPr>
        </p:nvSpPr>
        <p:spPr>
          <a:xfrm>
            <a:off x="381000" y="1905000"/>
            <a:ext cx="5257800" cy="4572000"/>
          </a:xfrm>
        </p:spPr>
        <p:txBody>
          <a:bodyPr/>
          <a:lstStyle/>
          <a:p>
            <a:pPr>
              <a:spcBef>
                <a:spcPct val="50000"/>
              </a:spcBef>
            </a:pPr>
            <a:r>
              <a:rPr lang="en-US"/>
              <a:t>Electricity generated by the flow of ocean water as tides go in and out</a:t>
            </a:r>
          </a:p>
          <a:p>
            <a:pPr>
              <a:spcBef>
                <a:spcPct val="50000"/>
              </a:spcBef>
            </a:pPr>
            <a:r>
              <a:rPr lang="en-US"/>
              <a:t>Tidal waters push turbines in </a:t>
            </a:r>
            <a:br>
              <a:rPr lang="en-US"/>
            </a:br>
            <a:r>
              <a:rPr lang="en-US"/>
              <a:t>a dam.</a:t>
            </a:r>
          </a:p>
          <a:p>
            <a:pPr>
              <a:spcBef>
                <a:spcPct val="50000"/>
              </a:spcBef>
            </a:pPr>
            <a:r>
              <a:rPr lang="en-US"/>
              <a:t>The best places to harness tidal energy have big differences in the heights of high and low tides. </a:t>
            </a:r>
          </a:p>
          <a:p>
            <a:pPr>
              <a:spcBef>
                <a:spcPct val="50000"/>
              </a:spcBef>
            </a:pPr>
            <a:r>
              <a:rPr lang="en-US"/>
              <a:t>Generates little to no pollution, but shore ecosystems can be negatively affected and very few locations are currently suitable</a:t>
            </a:r>
            <a:endParaRPr lang="en-US" sz="2000"/>
          </a:p>
        </p:txBody>
      </p:sp>
      <p:sp>
        <p:nvSpPr>
          <p:cNvPr id="80907" name="Rectangle 11"/>
          <p:cNvSpPr>
            <a:spLocks noChangeArrowheads="1"/>
          </p:cNvSpPr>
          <p:nvPr/>
        </p:nvSpPr>
        <p:spPr bwMode="auto">
          <a:xfrm>
            <a:off x="381000" y="233363"/>
            <a:ext cx="48720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18.2 Hydropower and Ocean Power</a:t>
            </a:r>
          </a:p>
        </p:txBody>
      </p:sp>
      <p:sp>
        <p:nvSpPr>
          <p:cNvPr id="80908" name="Text Box 12"/>
          <p:cNvSpPr txBox="1">
            <a:spLocks noChangeArrowheads="1"/>
          </p:cNvSpPr>
          <p:nvPr/>
        </p:nvSpPr>
        <p:spPr bwMode="auto">
          <a:xfrm>
            <a:off x="6019800" y="5959475"/>
            <a:ext cx="2438400" cy="517525"/>
          </a:xfrm>
          <a:prstGeom prst="rect">
            <a:avLst/>
          </a:prstGeom>
          <a:noFill/>
          <a:ln w="9525">
            <a:noFill/>
            <a:miter lim="800000"/>
            <a:headEnd/>
            <a:tailEnd/>
          </a:ln>
        </p:spPr>
        <p:txBody>
          <a:bodyPr>
            <a:prstTxWarp prst="textNoShape">
              <a:avLst/>
            </a:prstTxWarp>
            <a:spAutoFit/>
          </a:bodyPr>
          <a:lstStyle/>
          <a:p>
            <a:pPr>
              <a:spcBef>
                <a:spcPct val="50000"/>
              </a:spcBef>
            </a:pPr>
            <a:r>
              <a:rPr lang="en-US" sz="1400" b="0">
                <a:solidFill>
                  <a:srgbClr val="000000"/>
                </a:solidFill>
              </a:rPr>
              <a:t>High and low tide in the </a:t>
            </a:r>
            <a:br>
              <a:rPr lang="en-US" sz="1400" b="0">
                <a:solidFill>
                  <a:srgbClr val="000000"/>
                </a:solidFill>
              </a:rPr>
            </a:br>
            <a:r>
              <a:rPr lang="en-US" sz="1400" b="0">
                <a:solidFill>
                  <a:srgbClr val="000000"/>
                </a:solidFill>
              </a:rPr>
              <a:t>Bay of Fundy, Nova Scotia</a:t>
            </a:r>
          </a:p>
        </p:txBody>
      </p:sp>
      <p:pic>
        <p:nvPicPr>
          <p:cNvPr id="80911" name="Picture 15"/>
          <p:cNvPicPr>
            <a:picLocks noChangeAspect="1" noChangeArrowheads="1"/>
          </p:cNvPicPr>
          <p:nvPr/>
        </p:nvPicPr>
        <p:blipFill>
          <a:blip r:embed="rId3"/>
          <a:srcRect/>
          <a:stretch>
            <a:fillRect/>
          </a:stretch>
        </p:blipFill>
        <p:spPr bwMode="auto">
          <a:xfrm>
            <a:off x="6057900" y="1993900"/>
            <a:ext cx="2476500" cy="3949700"/>
          </a:xfrm>
          <a:prstGeom prst="rect">
            <a:avLst/>
          </a:prstGeom>
          <a:noFill/>
          <a:ln w="9525">
            <a:noFill/>
            <a:miter lim="800000"/>
            <a:headEnd/>
            <a:tailEnd/>
          </a:ln>
          <a:effectLst/>
        </p:spPr>
      </p:pic>
    </p:spTree>
    <p:extLst>
      <p:ext uri="{BB962C8B-B14F-4D97-AF65-F5344CB8AC3E}">
        <p14:creationId xmlns:p14="http://schemas.microsoft.com/office/powerpoint/2010/main" val="14902736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Rectangle 15"/>
          <p:cNvSpPr>
            <a:spLocks noGrp="1" noChangeArrowheads="1"/>
          </p:cNvSpPr>
          <p:nvPr>
            <p:ph type="title"/>
          </p:nvPr>
        </p:nvSpPr>
        <p:spPr/>
        <p:txBody>
          <a:bodyPr/>
          <a:lstStyle/>
          <a:p>
            <a:r>
              <a:rPr lang="en-US" b="1">
                <a:solidFill>
                  <a:schemeClr val="tx1"/>
                </a:solidFill>
                <a:latin typeface="Arial" pitchFamily="-123" charset="0"/>
              </a:rPr>
              <a:t>Thermal Energy From the Ocean</a:t>
            </a:r>
          </a:p>
        </p:txBody>
      </p:sp>
      <p:sp>
        <p:nvSpPr>
          <p:cNvPr id="32784" name="Rectangle 16"/>
          <p:cNvSpPr>
            <a:spLocks noGrp="1" noChangeArrowheads="1"/>
          </p:cNvSpPr>
          <p:nvPr>
            <p:ph type="body" idx="1"/>
          </p:nvPr>
        </p:nvSpPr>
        <p:spPr>
          <a:xfrm>
            <a:off x="4419600" y="1905000"/>
            <a:ext cx="4724400" cy="4953000"/>
          </a:xfrm>
        </p:spPr>
        <p:txBody>
          <a:bodyPr/>
          <a:lstStyle/>
          <a:p>
            <a:pPr marL="190500" indent="-190500">
              <a:spcBef>
                <a:spcPct val="30000"/>
              </a:spcBef>
            </a:pPr>
            <a:r>
              <a:rPr lang="en-US"/>
              <a:t>The ocean absorbs solar energy and stores it as heat.</a:t>
            </a:r>
          </a:p>
          <a:p>
            <a:pPr marL="190500" indent="-190500">
              <a:spcBef>
                <a:spcPct val="30000"/>
              </a:spcBef>
            </a:pPr>
            <a:r>
              <a:rPr lang="en-US"/>
              <a:t>Ocean thermal energy conversion (OTEC) converts heat energy in the ocean to electricity.</a:t>
            </a:r>
          </a:p>
          <a:p>
            <a:pPr marL="190500" indent="-190500">
              <a:spcBef>
                <a:spcPct val="30000"/>
              </a:spcBef>
            </a:pPr>
            <a:r>
              <a:rPr lang="en-US"/>
              <a:t>Warm ocean water is used to boil liquids with very low boiling points, generating vapors that can spin turbines.</a:t>
            </a:r>
          </a:p>
          <a:p>
            <a:pPr marL="190500" indent="-190500">
              <a:spcBef>
                <a:spcPct val="30000"/>
              </a:spcBef>
            </a:pPr>
            <a:r>
              <a:rPr lang="en-US"/>
              <a:t>OTEC technology is currently under development; no power plants use this method today.</a:t>
            </a:r>
            <a:endParaRPr lang="en-US" sz="2000"/>
          </a:p>
        </p:txBody>
      </p:sp>
      <p:sp>
        <p:nvSpPr>
          <p:cNvPr id="32786" name="Rectangle 18"/>
          <p:cNvSpPr>
            <a:spLocks noChangeArrowheads="1"/>
          </p:cNvSpPr>
          <p:nvPr/>
        </p:nvSpPr>
        <p:spPr bwMode="auto">
          <a:xfrm>
            <a:off x="381000" y="228600"/>
            <a:ext cx="4872038" cy="366713"/>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18.2 Hydropower and Ocean Power</a:t>
            </a:r>
          </a:p>
        </p:txBody>
      </p:sp>
      <p:sp>
        <p:nvSpPr>
          <p:cNvPr id="32787" name="Rectangle 19"/>
          <p:cNvSpPr>
            <a:spLocks noChangeArrowheads="1"/>
          </p:cNvSpPr>
          <p:nvPr/>
        </p:nvSpPr>
        <p:spPr bwMode="auto">
          <a:xfrm>
            <a:off x="457200" y="5334000"/>
            <a:ext cx="3352800" cy="1143000"/>
          </a:xfrm>
          <a:prstGeom prst="rect">
            <a:avLst/>
          </a:prstGeom>
          <a:solidFill>
            <a:srgbClr val="FDFFED"/>
          </a:solidFill>
          <a:ln w="25400">
            <a:solidFill>
              <a:srgbClr val="99CC00"/>
            </a:solidFill>
            <a:miter lim="800000"/>
            <a:headEnd/>
            <a:tailEnd/>
          </a:ln>
          <a:effectLst>
            <a:outerShdw blurRad="137160" dist="88794" dir="1799997" algn="ctr" rotWithShape="0">
              <a:schemeClr val="bg2">
                <a:alpha val="50000"/>
              </a:schemeClr>
            </a:outerShdw>
          </a:effectLst>
        </p:spPr>
        <p:txBody>
          <a:bodyPr lIns="182880" tIns="182880" rIns="182880" bIns="182880">
            <a:prstTxWarp prst="textNoShape">
              <a:avLst/>
            </a:prstTxWarp>
          </a:bodyPr>
          <a:lstStyle/>
          <a:p>
            <a:pPr eaLnBrk="1" hangingPunct="1">
              <a:lnSpc>
                <a:spcPct val="90000"/>
              </a:lnSpc>
              <a:spcBef>
                <a:spcPct val="20000"/>
              </a:spcBef>
              <a:buFont typeface="Times" pitchFamily="-123" charset="0"/>
              <a:buNone/>
            </a:pPr>
            <a:r>
              <a:rPr lang="en-US" sz="1400" b="0">
                <a:solidFill>
                  <a:srgbClr val="008040"/>
                </a:solidFill>
                <a:latin typeface="Arial Bold" pitchFamily="-123" charset="0"/>
                <a:ea typeface="MS Pゴシック" pitchFamily="-92" charset="-128"/>
                <a:cs typeface="MS Pゴシック" pitchFamily="-92" charset="-128"/>
              </a:rPr>
              <a:t>Did You Know?</a:t>
            </a:r>
            <a:r>
              <a:rPr lang="en-US" sz="1400" b="0" i="1">
                <a:solidFill>
                  <a:srgbClr val="000000"/>
                </a:solidFill>
                <a:latin typeface="Myriad Pro" pitchFamily="-123" charset="0"/>
                <a:ea typeface="MS Pゴシック" pitchFamily="-92" charset="-128"/>
                <a:cs typeface="MS Pゴシック" pitchFamily="-92" charset="-128"/>
              </a:rPr>
              <a:t> </a:t>
            </a:r>
            <a:r>
              <a:rPr lang="en-US" sz="1400" b="0" i="1">
                <a:solidFill>
                  <a:srgbClr val="000000"/>
                </a:solidFill>
                <a:ea typeface="MS Pゴシック" pitchFamily="-92" charset="-128"/>
                <a:cs typeface="MS Pゴシック" pitchFamily="-92" charset="-128"/>
              </a:rPr>
              <a:t>The heat content absorbed every day by tropical oceans is equivalent to the heat content of 250 million barrels of oil.</a:t>
            </a:r>
            <a:endParaRPr lang="en-US" sz="2400" b="0">
              <a:solidFill>
                <a:srgbClr val="000000"/>
              </a:solidFill>
              <a:ea typeface="MS Pゴシック" pitchFamily="-92" charset="-128"/>
              <a:cs typeface="MS Pゴシック" pitchFamily="-92" charset="-128"/>
            </a:endParaRPr>
          </a:p>
        </p:txBody>
      </p:sp>
      <p:sp>
        <p:nvSpPr>
          <p:cNvPr id="32788" name="Rectangle 20"/>
          <p:cNvSpPr>
            <a:spLocks noChangeArrowheads="1"/>
          </p:cNvSpPr>
          <p:nvPr/>
        </p:nvSpPr>
        <p:spPr bwMode="auto">
          <a:xfrm>
            <a:off x="3184525" y="3138488"/>
            <a:ext cx="184150" cy="304800"/>
          </a:xfrm>
          <a:prstGeom prst="rect">
            <a:avLst/>
          </a:prstGeom>
          <a:noFill/>
          <a:ln w="9525">
            <a:noFill/>
            <a:miter lim="800000"/>
            <a:headEnd/>
            <a:tailEnd/>
          </a:ln>
        </p:spPr>
        <p:txBody>
          <a:bodyPr wrap="none">
            <a:prstTxWarp prst="textNoShape">
              <a:avLst/>
            </a:prstTxWarp>
            <a:spAutoFit/>
          </a:bodyPr>
          <a:lstStyle/>
          <a:p>
            <a:endParaRPr lang="en-US" sz="1400">
              <a:solidFill>
                <a:srgbClr val="000000"/>
              </a:solidFill>
            </a:endParaRPr>
          </a:p>
        </p:txBody>
      </p:sp>
      <p:pic>
        <p:nvPicPr>
          <p:cNvPr id="32790" name="Picture 22" descr="slide 14 noaa 157_T"/>
          <p:cNvPicPr>
            <a:picLocks noChangeAspect="1" noChangeArrowheads="1"/>
          </p:cNvPicPr>
          <p:nvPr/>
        </p:nvPicPr>
        <p:blipFill>
          <a:blip r:embed="rId3"/>
          <a:srcRect/>
          <a:stretch>
            <a:fillRect/>
          </a:stretch>
        </p:blipFill>
        <p:spPr bwMode="auto">
          <a:xfrm>
            <a:off x="152400" y="1981200"/>
            <a:ext cx="4143375" cy="3109913"/>
          </a:xfrm>
          <a:prstGeom prst="rect">
            <a:avLst/>
          </a:prstGeom>
          <a:noFill/>
        </p:spPr>
      </p:pic>
    </p:spTree>
    <p:extLst>
      <p:ext uri="{BB962C8B-B14F-4D97-AF65-F5344CB8AC3E}">
        <p14:creationId xmlns:p14="http://schemas.microsoft.com/office/powerpoint/2010/main" val="33665974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54" name="Picture 38" descr="slide 15 14161T"/>
          <p:cNvPicPr>
            <a:picLocks noChangeAspect="1" noChangeArrowheads="1"/>
          </p:cNvPicPr>
          <p:nvPr/>
        </p:nvPicPr>
        <p:blipFill>
          <a:blip r:embed="rId3"/>
          <a:srcRect t="15865"/>
          <a:stretch>
            <a:fillRect/>
          </a:stretch>
        </p:blipFill>
        <p:spPr bwMode="auto">
          <a:xfrm>
            <a:off x="112713" y="1143000"/>
            <a:ext cx="8916987" cy="5632450"/>
          </a:xfrm>
          <a:prstGeom prst="rect">
            <a:avLst/>
          </a:prstGeom>
          <a:noFill/>
        </p:spPr>
      </p:pic>
      <p:sp>
        <p:nvSpPr>
          <p:cNvPr id="34848" name="Rectangle 32"/>
          <p:cNvSpPr>
            <a:spLocks noGrp="1" noChangeArrowheads="1"/>
          </p:cNvSpPr>
          <p:nvPr>
            <p:ph type="ctrTitle"/>
          </p:nvPr>
        </p:nvSpPr>
        <p:spPr/>
        <p:txBody>
          <a:bodyPr/>
          <a:lstStyle/>
          <a:p>
            <a:r>
              <a:rPr lang="en-US"/>
              <a:t>Lesson 18.3  Solar and Wind Energy</a:t>
            </a:r>
          </a:p>
        </p:txBody>
      </p:sp>
      <p:sp>
        <p:nvSpPr>
          <p:cNvPr id="34849" name="Rectangle 33"/>
          <p:cNvSpPr>
            <a:spLocks noGrp="1" noChangeArrowheads="1"/>
          </p:cNvSpPr>
          <p:nvPr>
            <p:ph type="subTitle" idx="1"/>
          </p:nvPr>
        </p:nvSpPr>
        <p:spPr>
          <a:xfrm>
            <a:off x="5410200" y="3200400"/>
            <a:ext cx="3352800" cy="1371600"/>
          </a:xfrm>
          <a:ln/>
        </p:spPr>
        <p:txBody>
          <a:bodyPr/>
          <a:lstStyle/>
          <a:p>
            <a:r>
              <a:rPr lang="en-US"/>
              <a:t>In one day, the Earth receives enough energy from the sun to meet human energy needs for 25 years—if it could all be harnessed.</a:t>
            </a:r>
          </a:p>
        </p:txBody>
      </p:sp>
    </p:spTree>
    <p:extLst>
      <p:ext uri="{BB962C8B-B14F-4D97-AF65-F5344CB8AC3E}">
        <p14:creationId xmlns:p14="http://schemas.microsoft.com/office/powerpoint/2010/main" val="3269641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21" name="Picture 13" descr="Tslide 17 nrel 00560"/>
          <p:cNvPicPr>
            <a:picLocks noChangeAspect="1" noChangeArrowheads="1"/>
          </p:cNvPicPr>
          <p:nvPr/>
        </p:nvPicPr>
        <p:blipFill>
          <a:blip r:embed="rId3"/>
          <a:srcRect t="627" b="627"/>
          <a:stretch>
            <a:fillRect/>
          </a:stretch>
        </p:blipFill>
        <p:spPr bwMode="auto">
          <a:xfrm>
            <a:off x="87313" y="1112838"/>
            <a:ext cx="8967787" cy="5668962"/>
          </a:xfrm>
          <a:prstGeom prst="rect">
            <a:avLst/>
          </a:prstGeom>
          <a:noFill/>
        </p:spPr>
      </p:pic>
      <p:sp>
        <p:nvSpPr>
          <p:cNvPr id="119811" name="Rectangle 3"/>
          <p:cNvSpPr>
            <a:spLocks noGrp="1" noChangeArrowheads="1"/>
          </p:cNvSpPr>
          <p:nvPr>
            <p:ph type="ctrTitle"/>
          </p:nvPr>
        </p:nvSpPr>
        <p:spPr/>
        <p:txBody>
          <a:bodyPr/>
          <a:lstStyle/>
          <a:p>
            <a:r>
              <a:rPr lang="en-US"/>
              <a:t>Lesson 17.3 Consequences of Fossil Fuel Use</a:t>
            </a:r>
          </a:p>
        </p:txBody>
      </p:sp>
      <p:sp>
        <p:nvSpPr>
          <p:cNvPr id="119812" name="Rectangle 4"/>
          <p:cNvSpPr>
            <a:spLocks noGrp="1" noChangeArrowheads="1"/>
          </p:cNvSpPr>
          <p:nvPr>
            <p:ph type="subTitle" idx="1"/>
          </p:nvPr>
        </p:nvSpPr>
        <p:spPr>
          <a:xfrm>
            <a:off x="5486400" y="1447800"/>
            <a:ext cx="3276600" cy="685800"/>
          </a:xfrm>
          <a:solidFill>
            <a:srgbClr val="CCFF66">
              <a:alpha val="87000"/>
            </a:srgbClr>
          </a:solidFill>
          <a:ln/>
        </p:spPr>
        <p:txBody>
          <a:bodyPr/>
          <a:lstStyle/>
          <a:p>
            <a:r>
              <a:rPr lang="en-US"/>
              <a:t>The United States imports two thirds of its crude oil.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b="1">
                <a:solidFill>
                  <a:schemeClr val="tx1"/>
                </a:solidFill>
                <a:latin typeface="Arial" pitchFamily="-123" charset="0"/>
              </a:rPr>
              <a:t>Harnessing Solar Energy for Heat</a:t>
            </a:r>
          </a:p>
        </p:txBody>
      </p:sp>
      <p:sp>
        <p:nvSpPr>
          <p:cNvPr id="81923" name="Rectangle 3"/>
          <p:cNvSpPr>
            <a:spLocks noGrp="1" noChangeArrowheads="1"/>
          </p:cNvSpPr>
          <p:nvPr>
            <p:ph type="body" idx="1"/>
          </p:nvPr>
        </p:nvSpPr>
        <p:spPr>
          <a:xfrm>
            <a:off x="381000" y="2286000"/>
            <a:ext cx="5791200" cy="3733800"/>
          </a:xfrm>
        </p:spPr>
        <p:txBody>
          <a:bodyPr/>
          <a:lstStyle/>
          <a:p>
            <a:pPr>
              <a:spcBef>
                <a:spcPct val="50000"/>
              </a:spcBef>
            </a:pPr>
            <a:r>
              <a:rPr lang="en-US" b="1"/>
              <a:t>Passive solar heating:</a:t>
            </a:r>
            <a:r>
              <a:rPr lang="en-US"/>
              <a:t> Designing a building to efficiently capture, store, and distribute the sun’s energy; can be used to heat homes and businesses</a:t>
            </a:r>
            <a:endParaRPr lang="en-US" b="1"/>
          </a:p>
          <a:p>
            <a:pPr>
              <a:spcBef>
                <a:spcPct val="50000"/>
              </a:spcBef>
            </a:pPr>
            <a:r>
              <a:rPr lang="en-US" b="1"/>
              <a:t>Active solar heating:</a:t>
            </a:r>
            <a:r>
              <a:rPr lang="en-US"/>
              <a:t> Uses technology, such as solar panels, to capture, store, and distribute the sun’s energy</a:t>
            </a:r>
          </a:p>
        </p:txBody>
      </p:sp>
      <p:sp>
        <p:nvSpPr>
          <p:cNvPr id="81926" name="Rectangle 6"/>
          <p:cNvSpPr>
            <a:spLocks noChangeArrowheads="1"/>
          </p:cNvSpPr>
          <p:nvPr/>
        </p:nvSpPr>
        <p:spPr bwMode="auto">
          <a:xfrm>
            <a:off x="381000" y="233363"/>
            <a:ext cx="40592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18.3 Solar and Wind Energy</a:t>
            </a:r>
            <a:endParaRPr lang="en-US" sz="1800">
              <a:solidFill>
                <a:srgbClr val="000000"/>
              </a:solidFill>
            </a:endParaRPr>
          </a:p>
        </p:txBody>
      </p:sp>
      <p:sp>
        <p:nvSpPr>
          <p:cNvPr id="81927" name="Rectangle 7"/>
          <p:cNvSpPr>
            <a:spLocks noChangeArrowheads="1"/>
          </p:cNvSpPr>
          <p:nvPr/>
        </p:nvSpPr>
        <p:spPr bwMode="auto">
          <a:xfrm>
            <a:off x="4724400" y="5638800"/>
            <a:ext cx="3886200" cy="990600"/>
          </a:xfrm>
          <a:prstGeom prst="rect">
            <a:avLst/>
          </a:prstGeom>
          <a:solidFill>
            <a:srgbClr val="FDFFED"/>
          </a:solidFill>
          <a:ln w="25400">
            <a:solidFill>
              <a:srgbClr val="99CC00"/>
            </a:solidFill>
            <a:miter lim="800000"/>
            <a:headEnd/>
            <a:tailEnd/>
          </a:ln>
          <a:effectLst>
            <a:outerShdw blurRad="137160" dist="88794" dir="1799997" algn="ctr" rotWithShape="0">
              <a:schemeClr val="bg2">
                <a:alpha val="50000"/>
              </a:schemeClr>
            </a:outerShdw>
          </a:effectLst>
        </p:spPr>
        <p:txBody>
          <a:bodyPr lIns="182880" tIns="182880" rIns="182880" bIns="182880">
            <a:prstTxWarp prst="textNoShape">
              <a:avLst/>
            </a:prstTxWarp>
          </a:bodyPr>
          <a:lstStyle/>
          <a:p>
            <a:pPr eaLnBrk="1" hangingPunct="1">
              <a:lnSpc>
                <a:spcPct val="90000"/>
              </a:lnSpc>
              <a:spcBef>
                <a:spcPct val="20000"/>
              </a:spcBef>
              <a:buFont typeface="Times" pitchFamily="-123" charset="0"/>
              <a:buNone/>
            </a:pPr>
            <a:r>
              <a:rPr lang="en-US" sz="1400" b="0">
                <a:solidFill>
                  <a:srgbClr val="008040"/>
                </a:solidFill>
                <a:latin typeface="Arial Bold" pitchFamily="-123" charset="0"/>
                <a:ea typeface="MS Pゴシック" pitchFamily="-92" charset="-128"/>
                <a:cs typeface="MS Pゴシック" pitchFamily="-92" charset="-128"/>
              </a:rPr>
              <a:t>Did You Know?</a:t>
            </a:r>
            <a:r>
              <a:rPr lang="en-US" sz="1400" b="0" i="1">
                <a:solidFill>
                  <a:srgbClr val="000000"/>
                </a:solidFill>
                <a:latin typeface="Myriad Pro" pitchFamily="-123" charset="0"/>
                <a:ea typeface="MS Pゴシック" pitchFamily="-92" charset="-128"/>
                <a:cs typeface="MS Pゴシック" pitchFamily="-92" charset="-128"/>
              </a:rPr>
              <a:t> </a:t>
            </a:r>
            <a:r>
              <a:rPr lang="en-US" sz="1400" b="0" i="1">
                <a:solidFill>
                  <a:srgbClr val="000000"/>
                </a:solidFill>
                <a:ea typeface="MS Pゴシック" pitchFamily="-92" charset="-128"/>
                <a:cs typeface="MS Pゴシック" pitchFamily="-92" charset="-128"/>
              </a:rPr>
              <a:t>Greenhouses, thick window drapes, and south-facing windows are all passive solar energy “devices.</a:t>
            </a:r>
            <a:r>
              <a:rPr lang="en-US" sz="1400" b="0" i="1">
                <a:solidFill>
                  <a:srgbClr val="000000"/>
                </a:solidFill>
                <a:latin typeface="Lucida Grande" pitchFamily="-123" charset="0"/>
                <a:ea typeface="MS Pゴシック" pitchFamily="-92" charset="-128"/>
                <a:cs typeface="MS Pゴシック" pitchFamily="-92" charset="-128"/>
              </a:rPr>
              <a:t>”</a:t>
            </a:r>
            <a:endParaRPr lang="en-US" sz="2400" b="0">
              <a:solidFill>
                <a:srgbClr val="000000"/>
              </a:solidFill>
              <a:ea typeface="MS Pゴシック" pitchFamily="-92" charset="-128"/>
              <a:cs typeface="MS Pゴシック" pitchFamily="-92" charset="-128"/>
            </a:endParaRPr>
          </a:p>
        </p:txBody>
      </p:sp>
      <p:pic>
        <p:nvPicPr>
          <p:cNvPr id="81931" name="Picture 11" descr="slide 16 usda k11543-1T"/>
          <p:cNvPicPr>
            <a:picLocks noChangeAspect="1" noChangeArrowheads="1"/>
          </p:cNvPicPr>
          <p:nvPr/>
        </p:nvPicPr>
        <p:blipFill>
          <a:blip r:embed="rId3"/>
          <a:srcRect/>
          <a:stretch>
            <a:fillRect/>
          </a:stretch>
        </p:blipFill>
        <p:spPr bwMode="auto">
          <a:xfrm>
            <a:off x="6248400" y="1828800"/>
            <a:ext cx="2349500" cy="3670300"/>
          </a:xfrm>
          <a:prstGeom prst="rect">
            <a:avLst/>
          </a:prstGeom>
          <a:noFill/>
        </p:spPr>
      </p:pic>
    </p:spTree>
    <p:extLst>
      <p:ext uri="{BB962C8B-B14F-4D97-AF65-F5344CB8AC3E}">
        <p14:creationId xmlns:p14="http://schemas.microsoft.com/office/powerpoint/2010/main" val="16754258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6"/>
          <p:cNvSpPr>
            <a:spLocks noChangeArrowheads="1"/>
          </p:cNvSpPr>
          <p:nvPr/>
        </p:nvSpPr>
        <p:spPr bwMode="auto">
          <a:xfrm>
            <a:off x="3400425" y="3403600"/>
            <a:ext cx="184150" cy="274638"/>
          </a:xfrm>
          <a:prstGeom prst="rect">
            <a:avLst/>
          </a:prstGeom>
          <a:noFill/>
          <a:ln w="9525">
            <a:noFill/>
            <a:miter lim="800000"/>
            <a:headEnd/>
            <a:tailEnd/>
          </a:ln>
        </p:spPr>
        <p:txBody>
          <a:bodyPr wrap="none">
            <a:prstTxWarp prst="textNoShape">
              <a:avLst/>
            </a:prstTxWarp>
            <a:spAutoFit/>
          </a:bodyPr>
          <a:lstStyle/>
          <a:p>
            <a:endParaRPr lang="en-US" i="1">
              <a:solidFill>
                <a:srgbClr val="000000"/>
              </a:solidFill>
            </a:endParaRPr>
          </a:p>
        </p:txBody>
      </p:sp>
      <p:sp>
        <p:nvSpPr>
          <p:cNvPr id="40981" name="Rectangle 21"/>
          <p:cNvSpPr>
            <a:spLocks noGrp="1" noChangeArrowheads="1"/>
          </p:cNvSpPr>
          <p:nvPr>
            <p:ph type="title"/>
          </p:nvPr>
        </p:nvSpPr>
        <p:spPr>
          <a:effectLst/>
        </p:spPr>
        <p:txBody>
          <a:bodyPr/>
          <a:lstStyle/>
          <a:p>
            <a:r>
              <a:rPr lang="en-US" b="1">
                <a:solidFill>
                  <a:schemeClr val="tx1"/>
                </a:solidFill>
                <a:latin typeface="Arial" pitchFamily="-123" charset="0"/>
              </a:rPr>
              <a:t>Harnessing Solar Energy to </a:t>
            </a:r>
            <a:br>
              <a:rPr lang="en-US" b="1">
                <a:solidFill>
                  <a:schemeClr val="tx1"/>
                </a:solidFill>
                <a:latin typeface="Arial" pitchFamily="-123" charset="0"/>
              </a:rPr>
            </a:br>
            <a:r>
              <a:rPr lang="en-US" b="1">
                <a:solidFill>
                  <a:schemeClr val="tx1"/>
                </a:solidFill>
                <a:latin typeface="Arial" pitchFamily="-123" charset="0"/>
              </a:rPr>
              <a:t>Make Electricity</a:t>
            </a:r>
          </a:p>
        </p:txBody>
      </p:sp>
      <p:sp>
        <p:nvSpPr>
          <p:cNvPr id="40982" name="Rectangle 22"/>
          <p:cNvSpPr>
            <a:spLocks noGrp="1" noChangeArrowheads="1"/>
          </p:cNvSpPr>
          <p:nvPr>
            <p:ph type="body" idx="1"/>
          </p:nvPr>
        </p:nvSpPr>
        <p:spPr>
          <a:xfrm>
            <a:off x="228600" y="2286000"/>
            <a:ext cx="3429000" cy="4343400"/>
          </a:xfrm>
        </p:spPr>
        <p:txBody>
          <a:bodyPr/>
          <a:lstStyle/>
          <a:p>
            <a:pPr marL="228600" indent="-228600">
              <a:spcBef>
                <a:spcPct val="50000"/>
              </a:spcBef>
              <a:tabLst>
                <a:tab pos="228600" algn="l"/>
              </a:tabLst>
            </a:pPr>
            <a:r>
              <a:rPr lang="en-US" b="1"/>
              <a:t>Photovoltaic cells (solar panels):</a:t>
            </a:r>
            <a:r>
              <a:rPr lang="en-US"/>
              <a:t> Convert solar energy directly into electricity</a:t>
            </a:r>
          </a:p>
          <a:p>
            <a:pPr marL="228600" indent="-228600">
              <a:spcBef>
                <a:spcPct val="50000"/>
              </a:spcBef>
              <a:tabLst>
                <a:tab pos="228600" algn="l"/>
              </a:tabLst>
            </a:pPr>
            <a:r>
              <a:rPr lang="en-US" b="1"/>
              <a:t>Concentrating solar power:</a:t>
            </a:r>
            <a:r>
              <a:rPr lang="en-US"/>
              <a:t> Uses mirrors to focus the sun’s rays on a vessel containing fluid; creates steam to push turbines and generate electricity.</a:t>
            </a:r>
          </a:p>
          <a:p>
            <a:pPr marL="228600" indent="-228600">
              <a:tabLst>
                <a:tab pos="228600" algn="l"/>
              </a:tabLst>
            </a:pPr>
            <a:endParaRPr lang="en-US"/>
          </a:p>
        </p:txBody>
      </p:sp>
      <p:sp>
        <p:nvSpPr>
          <p:cNvPr id="40983" name="Rectangle 23"/>
          <p:cNvSpPr>
            <a:spLocks noChangeArrowheads="1"/>
          </p:cNvSpPr>
          <p:nvPr/>
        </p:nvSpPr>
        <p:spPr bwMode="auto">
          <a:xfrm>
            <a:off x="381000" y="228600"/>
            <a:ext cx="4059238" cy="366713"/>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18.3 Solar and Wind Energy</a:t>
            </a:r>
          </a:p>
        </p:txBody>
      </p:sp>
      <p:pic>
        <p:nvPicPr>
          <p:cNvPr id="40984" name="Picture 24" descr="0133724778a151"/>
          <p:cNvPicPr>
            <a:picLocks noChangeAspect="1" noChangeArrowheads="1"/>
          </p:cNvPicPr>
          <p:nvPr/>
        </p:nvPicPr>
        <p:blipFill>
          <a:blip r:embed="rId3"/>
          <a:srcRect/>
          <a:stretch>
            <a:fillRect/>
          </a:stretch>
        </p:blipFill>
        <p:spPr bwMode="auto">
          <a:xfrm>
            <a:off x="3886200" y="2209800"/>
            <a:ext cx="5257800" cy="3552825"/>
          </a:xfrm>
          <a:prstGeom prst="rect">
            <a:avLst/>
          </a:prstGeom>
          <a:noFill/>
        </p:spPr>
      </p:pic>
      <p:sp>
        <p:nvSpPr>
          <p:cNvPr id="40985" name="Text Box 25"/>
          <p:cNvSpPr txBox="1">
            <a:spLocks noChangeArrowheads="1"/>
          </p:cNvSpPr>
          <p:nvPr/>
        </p:nvSpPr>
        <p:spPr bwMode="auto">
          <a:xfrm>
            <a:off x="6019800" y="5715000"/>
            <a:ext cx="1295400"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solidFill>
                  <a:srgbClr val="000000"/>
                </a:solidFill>
              </a:rPr>
              <a:t>Solar Panel</a:t>
            </a:r>
          </a:p>
        </p:txBody>
      </p:sp>
    </p:spTree>
    <p:extLst>
      <p:ext uri="{BB962C8B-B14F-4D97-AF65-F5344CB8AC3E}">
        <p14:creationId xmlns:p14="http://schemas.microsoft.com/office/powerpoint/2010/main" val="30127903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8" descr="0133724751a132"/>
          <p:cNvPicPr>
            <a:picLocks noChangeAspect="1" noChangeArrowheads="1"/>
          </p:cNvPicPr>
          <p:nvPr/>
        </p:nvPicPr>
        <p:blipFill>
          <a:blip r:embed="rId3"/>
          <a:srcRect l="1180" t="9109" r="7942" b="3685"/>
          <a:stretch>
            <a:fillRect/>
          </a:stretch>
        </p:blipFill>
        <p:spPr bwMode="auto">
          <a:xfrm>
            <a:off x="76200" y="1371600"/>
            <a:ext cx="5867400" cy="5410200"/>
          </a:xfrm>
          <a:prstGeom prst="rect">
            <a:avLst/>
          </a:prstGeom>
          <a:noFill/>
        </p:spPr>
      </p:pic>
      <p:sp>
        <p:nvSpPr>
          <p:cNvPr id="43010" name="Rectangle 2"/>
          <p:cNvSpPr>
            <a:spLocks noGrp="1" noChangeArrowheads="1"/>
          </p:cNvSpPr>
          <p:nvPr>
            <p:ph type="title"/>
          </p:nvPr>
        </p:nvSpPr>
        <p:spPr>
          <a:xfrm>
            <a:off x="152400" y="609600"/>
            <a:ext cx="8991600" cy="990600"/>
          </a:xfrm>
        </p:spPr>
        <p:txBody>
          <a:bodyPr/>
          <a:lstStyle/>
          <a:p>
            <a:r>
              <a:rPr lang="en-US" b="1" dirty="0">
                <a:solidFill>
                  <a:schemeClr val="tx1"/>
                </a:solidFill>
                <a:latin typeface="Arial" pitchFamily="-123" charset="0"/>
              </a:rPr>
              <a:t>Benefits and Costs of </a:t>
            </a:r>
            <a:r>
              <a:rPr lang="en-US" b="1" dirty="0">
                <a:solidFill>
                  <a:srgbClr val="FF0000"/>
                </a:solidFill>
                <a:latin typeface="Arial" pitchFamily="-123" charset="0"/>
              </a:rPr>
              <a:t>Solar Power</a:t>
            </a:r>
          </a:p>
        </p:txBody>
      </p:sp>
      <p:sp>
        <p:nvSpPr>
          <p:cNvPr id="43011" name="Rectangle 3"/>
          <p:cNvSpPr>
            <a:spLocks noGrp="1" noChangeArrowheads="1"/>
          </p:cNvSpPr>
          <p:nvPr>
            <p:ph type="body" idx="1"/>
          </p:nvPr>
        </p:nvSpPr>
        <p:spPr>
          <a:xfrm>
            <a:off x="5867400" y="1447800"/>
            <a:ext cx="3276600" cy="5181600"/>
          </a:xfrm>
        </p:spPr>
        <p:txBody>
          <a:bodyPr/>
          <a:lstStyle/>
          <a:p>
            <a:pPr>
              <a:lnSpc>
                <a:spcPct val="80000"/>
              </a:lnSpc>
              <a:spcBef>
                <a:spcPct val="30000"/>
              </a:spcBef>
            </a:pPr>
            <a:r>
              <a:rPr lang="en-US" b="1" dirty="0">
                <a:solidFill>
                  <a:srgbClr val="FF0000"/>
                </a:solidFill>
              </a:rPr>
              <a:t>Benefits</a:t>
            </a:r>
            <a:r>
              <a:rPr lang="en-US" b="1" dirty="0"/>
              <a:t>:</a:t>
            </a:r>
            <a:endParaRPr lang="en-US" sz="2000" dirty="0"/>
          </a:p>
          <a:p>
            <a:pPr lvl="1" indent="-266700">
              <a:lnSpc>
                <a:spcPct val="80000"/>
              </a:lnSpc>
              <a:spcBef>
                <a:spcPct val="30000"/>
              </a:spcBef>
            </a:pPr>
            <a:r>
              <a:rPr lang="en-US" dirty="0">
                <a:solidFill>
                  <a:srgbClr val="FF0000"/>
                </a:solidFill>
              </a:rPr>
              <a:t>Inexhaustible</a:t>
            </a:r>
          </a:p>
          <a:p>
            <a:pPr lvl="1" indent="-266700">
              <a:lnSpc>
                <a:spcPct val="80000"/>
              </a:lnSpc>
              <a:spcBef>
                <a:spcPct val="30000"/>
              </a:spcBef>
            </a:pPr>
            <a:r>
              <a:rPr lang="en-US" dirty="0">
                <a:solidFill>
                  <a:srgbClr val="FF0000"/>
                </a:solidFill>
              </a:rPr>
              <a:t>Clean—no air or water pollution produced during operation</a:t>
            </a:r>
          </a:p>
          <a:p>
            <a:pPr lvl="1" indent="-266700">
              <a:lnSpc>
                <a:spcPct val="80000"/>
              </a:lnSpc>
              <a:spcBef>
                <a:spcPct val="30000"/>
              </a:spcBef>
            </a:pPr>
            <a:r>
              <a:rPr lang="en-US" dirty="0"/>
              <a:t>Low maintenance devices</a:t>
            </a:r>
          </a:p>
          <a:p>
            <a:pPr lvl="1" indent="-266700">
              <a:lnSpc>
                <a:spcPct val="80000"/>
              </a:lnSpc>
              <a:spcBef>
                <a:spcPct val="30000"/>
              </a:spcBef>
            </a:pPr>
            <a:r>
              <a:rPr lang="en-US" dirty="0"/>
              <a:t>New jobs to make solar devices</a:t>
            </a:r>
            <a:endParaRPr lang="en-US" b="1" dirty="0">
              <a:solidFill>
                <a:schemeClr val="hlink"/>
              </a:solidFill>
            </a:endParaRPr>
          </a:p>
          <a:p>
            <a:pPr>
              <a:lnSpc>
                <a:spcPct val="80000"/>
              </a:lnSpc>
              <a:spcBef>
                <a:spcPct val="30000"/>
              </a:spcBef>
            </a:pPr>
            <a:r>
              <a:rPr lang="en-US" b="1" dirty="0">
                <a:solidFill>
                  <a:srgbClr val="FF0000"/>
                </a:solidFill>
              </a:rPr>
              <a:t>Costs</a:t>
            </a:r>
            <a:r>
              <a:rPr lang="en-US" b="1" dirty="0"/>
              <a:t>:</a:t>
            </a:r>
            <a:endParaRPr lang="en-US" sz="2000" dirty="0"/>
          </a:p>
          <a:p>
            <a:pPr lvl="1" indent="-266700">
              <a:lnSpc>
                <a:spcPct val="80000"/>
              </a:lnSpc>
              <a:spcBef>
                <a:spcPct val="30000"/>
              </a:spcBef>
            </a:pPr>
            <a:r>
              <a:rPr lang="en-US" dirty="0"/>
              <a:t>Some pollution during manufacture</a:t>
            </a:r>
          </a:p>
          <a:p>
            <a:pPr lvl="1" indent="-266700">
              <a:lnSpc>
                <a:spcPct val="80000"/>
              </a:lnSpc>
              <a:spcBef>
                <a:spcPct val="30000"/>
              </a:spcBef>
            </a:pPr>
            <a:r>
              <a:rPr lang="en-US" dirty="0"/>
              <a:t>Many regions aren’t sunny enough. </a:t>
            </a:r>
          </a:p>
          <a:p>
            <a:pPr lvl="1" indent="-266700">
              <a:lnSpc>
                <a:spcPct val="80000"/>
              </a:lnSpc>
              <a:spcBef>
                <a:spcPct val="30000"/>
              </a:spcBef>
            </a:pPr>
            <a:r>
              <a:rPr lang="en-US" dirty="0">
                <a:solidFill>
                  <a:srgbClr val="FF0000"/>
                </a:solidFill>
              </a:rPr>
              <a:t>Devices are expensive.</a:t>
            </a:r>
          </a:p>
        </p:txBody>
      </p:sp>
      <p:sp>
        <p:nvSpPr>
          <p:cNvPr id="43014" name="Rectangle 6"/>
          <p:cNvSpPr>
            <a:spLocks noChangeArrowheads="1"/>
          </p:cNvSpPr>
          <p:nvPr/>
        </p:nvSpPr>
        <p:spPr bwMode="auto">
          <a:xfrm>
            <a:off x="381000" y="233363"/>
            <a:ext cx="40592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18.3 Solar and Wind Energy</a:t>
            </a:r>
          </a:p>
        </p:txBody>
      </p:sp>
    </p:spTree>
    <p:extLst>
      <p:ext uri="{BB962C8B-B14F-4D97-AF65-F5344CB8AC3E}">
        <p14:creationId xmlns:p14="http://schemas.microsoft.com/office/powerpoint/2010/main" val="10617479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28600" y="762000"/>
            <a:ext cx="5257800" cy="1295400"/>
          </a:xfrm>
        </p:spPr>
        <p:txBody>
          <a:bodyPr/>
          <a:lstStyle/>
          <a:p>
            <a:r>
              <a:rPr lang="en-US" b="1">
                <a:solidFill>
                  <a:schemeClr val="tx1"/>
                </a:solidFill>
                <a:latin typeface="Arial" pitchFamily="-123" charset="0"/>
              </a:rPr>
              <a:t>Using Wind to </a:t>
            </a:r>
            <a:br>
              <a:rPr lang="en-US" b="1">
                <a:solidFill>
                  <a:schemeClr val="tx1"/>
                </a:solidFill>
                <a:latin typeface="Arial" pitchFamily="-123" charset="0"/>
              </a:rPr>
            </a:br>
            <a:r>
              <a:rPr lang="en-US" b="1">
                <a:solidFill>
                  <a:schemeClr val="tx1"/>
                </a:solidFill>
                <a:latin typeface="Arial" pitchFamily="-123" charset="0"/>
              </a:rPr>
              <a:t>Make Electricity</a:t>
            </a:r>
          </a:p>
        </p:txBody>
      </p:sp>
      <p:sp>
        <p:nvSpPr>
          <p:cNvPr id="77827" name="Rectangle 3"/>
          <p:cNvSpPr>
            <a:spLocks noGrp="1" noChangeArrowheads="1"/>
          </p:cNvSpPr>
          <p:nvPr>
            <p:ph type="body" idx="1"/>
          </p:nvPr>
        </p:nvSpPr>
        <p:spPr>
          <a:xfrm>
            <a:off x="533400" y="2209800"/>
            <a:ext cx="4724400" cy="3200400"/>
          </a:xfrm>
        </p:spPr>
        <p:txBody>
          <a:bodyPr/>
          <a:lstStyle/>
          <a:p>
            <a:pPr>
              <a:spcBef>
                <a:spcPct val="50000"/>
              </a:spcBef>
            </a:pPr>
            <a:r>
              <a:rPr lang="en-US"/>
              <a:t>Wind turbines (windmills) convert wind’s kinetic energy to electrical energy.</a:t>
            </a:r>
          </a:p>
          <a:p>
            <a:pPr>
              <a:spcBef>
                <a:spcPct val="50000"/>
              </a:spcBef>
            </a:pPr>
            <a:r>
              <a:rPr lang="en-US"/>
              <a:t>Wind turbines can be placed on land or offshore.</a:t>
            </a:r>
          </a:p>
          <a:p>
            <a:pPr>
              <a:spcBef>
                <a:spcPct val="50000"/>
              </a:spcBef>
            </a:pPr>
            <a:r>
              <a:rPr lang="en-US"/>
              <a:t>Turbines can be solitary or built in groups called wind farms.</a:t>
            </a:r>
            <a:endParaRPr lang="en-US" sz="2000"/>
          </a:p>
          <a:p>
            <a:pPr>
              <a:buFont typeface="Times" pitchFamily="-123" charset="0"/>
              <a:buNone/>
            </a:pPr>
            <a:endParaRPr lang="en-US" sz="2800"/>
          </a:p>
        </p:txBody>
      </p:sp>
      <p:sp>
        <p:nvSpPr>
          <p:cNvPr id="77831" name="Rectangle 7"/>
          <p:cNvSpPr>
            <a:spLocks noChangeArrowheads="1"/>
          </p:cNvSpPr>
          <p:nvPr/>
        </p:nvSpPr>
        <p:spPr bwMode="auto">
          <a:xfrm>
            <a:off x="381000" y="233363"/>
            <a:ext cx="40592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18.3 Solar and Wind Energy</a:t>
            </a:r>
          </a:p>
        </p:txBody>
      </p:sp>
      <p:sp>
        <p:nvSpPr>
          <p:cNvPr id="77832" name="Rectangle 8"/>
          <p:cNvSpPr>
            <a:spLocks noChangeArrowheads="1"/>
          </p:cNvSpPr>
          <p:nvPr/>
        </p:nvSpPr>
        <p:spPr bwMode="auto">
          <a:xfrm>
            <a:off x="1066800" y="5486400"/>
            <a:ext cx="3352800" cy="914400"/>
          </a:xfrm>
          <a:prstGeom prst="rect">
            <a:avLst/>
          </a:prstGeom>
          <a:solidFill>
            <a:srgbClr val="FDFFED"/>
          </a:solidFill>
          <a:ln w="25400">
            <a:solidFill>
              <a:srgbClr val="99CC00"/>
            </a:solidFill>
            <a:miter lim="800000"/>
            <a:headEnd/>
            <a:tailEnd/>
          </a:ln>
          <a:effectLst>
            <a:outerShdw blurRad="137160" dist="88794" dir="1799997" algn="ctr" rotWithShape="0">
              <a:schemeClr val="bg2">
                <a:alpha val="50000"/>
              </a:schemeClr>
            </a:outerShdw>
          </a:effectLst>
        </p:spPr>
        <p:txBody>
          <a:bodyPr lIns="182880" tIns="182880" rIns="182880" bIns="182880">
            <a:prstTxWarp prst="textNoShape">
              <a:avLst/>
            </a:prstTxWarp>
          </a:bodyPr>
          <a:lstStyle/>
          <a:p>
            <a:pPr eaLnBrk="1" hangingPunct="1">
              <a:spcBef>
                <a:spcPct val="20000"/>
              </a:spcBef>
              <a:buFont typeface="Times" pitchFamily="-123" charset="0"/>
              <a:buNone/>
            </a:pPr>
            <a:r>
              <a:rPr lang="en-US" sz="1400" b="0">
                <a:solidFill>
                  <a:srgbClr val="008040"/>
                </a:solidFill>
                <a:latin typeface="Arial Bold" pitchFamily="-123" charset="0"/>
                <a:ea typeface="MS Pゴシック" pitchFamily="-92" charset="-128"/>
                <a:cs typeface="MS Pゴシック" pitchFamily="-92" charset="-128"/>
              </a:rPr>
              <a:t>Did You Know?</a:t>
            </a:r>
            <a:r>
              <a:rPr lang="en-US" sz="1400" b="0" i="1">
                <a:solidFill>
                  <a:srgbClr val="000000"/>
                </a:solidFill>
                <a:latin typeface="Myriad Pro" pitchFamily="-123" charset="0"/>
                <a:ea typeface="MS Pゴシック" pitchFamily="-92" charset="-128"/>
                <a:cs typeface="MS Pゴシック" pitchFamily="-92" charset="-128"/>
              </a:rPr>
              <a:t> </a:t>
            </a:r>
            <a:r>
              <a:rPr lang="en-US" sz="1400" b="0" i="1">
                <a:solidFill>
                  <a:srgbClr val="000000"/>
                </a:solidFill>
                <a:ea typeface="MS Pゴシック" pitchFamily="-92" charset="-128"/>
                <a:cs typeface="MS Pゴシック" pitchFamily="-92" charset="-128"/>
              </a:rPr>
              <a:t>Average wind speeds are 20% faster offshore than on land.</a:t>
            </a:r>
            <a:endParaRPr lang="en-US" sz="2400" b="0">
              <a:solidFill>
                <a:srgbClr val="000000"/>
              </a:solidFill>
              <a:ea typeface="MS Pゴシック" pitchFamily="-92" charset="-128"/>
              <a:cs typeface="MS Pゴシック" pitchFamily="-92" charset="-128"/>
            </a:endParaRPr>
          </a:p>
        </p:txBody>
      </p:sp>
      <p:pic>
        <p:nvPicPr>
          <p:cNvPr id="77837" name="Picture 13" descr="0133724751a134"/>
          <p:cNvPicPr>
            <a:picLocks noChangeAspect="1" noChangeArrowheads="1"/>
          </p:cNvPicPr>
          <p:nvPr/>
        </p:nvPicPr>
        <p:blipFill>
          <a:blip r:embed="rId3"/>
          <a:srcRect/>
          <a:stretch>
            <a:fillRect/>
          </a:stretch>
        </p:blipFill>
        <p:spPr bwMode="auto">
          <a:xfrm>
            <a:off x="5875338" y="762000"/>
            <a:ext cx="2597150" cy="5867400"/>
          </a:xfrm>
          <a:prstGeom prst="rect">
            <a:avLst/>
          </a:prstGeom>
          <a:noFill/>
        </p:spPr>
      </p:pic>
    </p:spTree>
    <p:extLst>
      <p:ext uri="{BB962C8B-B14F-4D97-AF65-F5344CB8AC3E}">
        <p14:creationId xmlns:p14="http://schemas.microsoft.com/office/powerpoint/2010/main" val="17632894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1" dirty="0">
                <a:solidFill>
                  <a:schemeClr val="tx1"/>
                </a:solidFill>
                <a:latin typeface="Arial" pitchFamily="-123" charset="0"/>
              </a:rPr>
              <a:t>Benefits and Costs of </a:t>
            </a:r>
            <a:r>
              <a:rPr lang="en-US" b="1" dirty="0">
                <a:solidFill>
                  <a:srgbClr val="FF0000"/>
                </a:solidFill>
                <a:latin typeface="Arial" pitchFamily="-123" charset="0"/>
              </a:rPr>
              <a:t>Wind Power</a:t>
            </a:r>
          </a:p>
        </p:txBody>
      </p:sp>
      <p:sp>
        <p:nvSpPr>
          <p:cNvPr id="45059" name="Rectangle 3"/>
          <p:cNvSpPr>
            <a:spLocks noGrp="1" noChangeArrowheads="1"/>
          </p:cNvSpPr>
          <p:nvPr>
            <p:ph type="body" idx="1"/>
          </p:nvPr>
        </p:nvSpPr>
        <p:spPr>
          <a:xfrm>
            <a:off x="228600" y="1828800"/>
            <a:ext cx="8382000" cy="1828800"/>
          </a:xfrm>
        </p:spPr>
        <p:txBody>
          <a:bodyPr/>
          <a:lstStyle/>
          <a:p>
            <a:pPr>
              <a:spcBef>
                <a:spcPct val="30000"/>
              </a:spcBef>
            </a:pPr>
            <a:r>
              <a:rPr lang="en-US" b="1" dirty="0">
                <a:solidFill>
                  <a:srgbClr val="FF0000"/>
                </a:solidFill>
              </a:rPr>
              <a:t>Benefits</a:t>
            </a:r>
            <a:r>
              <a:rPr lang="en-US" b="1" dirty="0"/>
              <a:t>:</a:t>
            </a:r>
            <a:endParaRPr lang="en-US" dirty="0"/>
          </a:p>
          <a:p>
            <a:pPr lvl="1">
              <a:spcBef>
                <a:spcPct val="30000"/>
              </a:spcBef>
            </a:pPr>
            <a:r>
              <a:rPr lang="en-US" dirty="0">
                <a:solidFill>
                  <a:srgbClr val="FF0000"/>
                </a:solidFill>
              </a:rPr>
              <a:t>No pollution or greenhouse gases produced during operation</a:t>
            </a:r>
          </a:p>
          <a:p>
            <a:pPr lvl="1">
              <a:spcBef>
                <a:spcPct val="30000"/>
              </a:spcBef>
            </a:pPr>
            <a:r>
              <a:rPr lang="en-US" dirty="0"/>
              <a:t>Under good wind conditions, produces far more energy than it uses</a:t>
            </a:r>
          </a:p>
          <a:p>
            <a:pPr lvl="1">
              <a:spcBef>
                <a:spcPct val="30000"/>
              </a:spcBef>
            </a:pPr>
            <a:r>
              <a:rPr lang="en-US" dirty="0">
                <a:solidFill>
                  <a:srgbClr val="FF0000"/>
                </a:solidFill>
              </a:rPr>
              <a:t>Relatively cheap to operate</a:t>
            </a:r>
            <a:endParaRPr lang="en-US" sz="2400" i="1" dirty="0">
              <a:solidFill>
                <a:srgbClr val="FF0000"/>
              </a:solidFill>
            </a:endParaRPr>
          </a:p>
        </p:txBody>
      </p:sp>
      <p:sp>
        <p:nvSpPr>
          <p:cNvPr id="45064" name="Rectangle 8"/>
          <p:cNvSpPr>
            <a:spLocks noChangeArrowheads="1"/>
          </p:cNvSpPr>
          <p:nvPr/>
        </p:nvSpPr>
        <p:spPr bwMode="auto">
          <a:xfrm>
            <a:off x="381000" y="233363"/>
            <a:ext cx="40592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18.3 Solar and Wind Energy</a:t>
            </a:r>
          </a:p>
        </p:txBody>
      </p:sp>
      <p:sp>
        <p:nvSpPr>
          <p:cNvPr id="45066" name="Text Box 10"/>
          <p:cNvSpPr txBox="1">
            <a:spLocks noChangeArrowheads="1"/>
          </p:cNvSpPr>
          <p:nvPr/>
        </p:nvSpPr>
        <p:spPr bwMode="auto">
          <a:xfrm>
            <a:off x="228600" y="3735388"/>
            <a:ext cx="4648200" cy="3122612"/>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30000"/>
              </a:spcBef>
              <a:buFont typeface="Times" pitchFamily="-123" charset="0"/>
              <a:buChar char="•"/>
            </a:pPr>
            <a:r>
              <a:rPr lang="en-US" sz="2400" dirty="0">
                <a:solidFill>
                  <a:srgbClr val="000000"/>
                </a:solidFill>
                <a:ea typeface="MS Pゴシック" pitchFamily="-92" charset="-128"/>
                <a:cs typeface="MS Pゴシック" pitchFamily="-92" charset="-128"/>
              </a:rPr>
              <a:t> </a:t>
            </a:r>
            <a:r>
              <a:rPr lang="en-US" sz="2400" dirty="0">
                <a:solidFill>
                  <a:srgbClr val="FF0000"/>
                </a:solidFill>
                <a:ea typeface="MS Pゴシック" pitchFamily="-92" charset="-128"/>
                <a:cs typeface="MS Pゴシック" pitchFamily="-92" charset="-128"/>
              </a:rPr>
              <a:t>Costs</a:t>
            </a:r>
            <a:r>
              <a:rPr lang="en-US" sz="2400" dirty="0">
                <a:solidFill>
                  <a:srgbClr val="000000"/>
                </a:solidFill>
                <a:ea typeface="MS Pゴシック" pitchFamily="-92" charset="-128"/>
                <a:cs typeface="MS Pゴシック" pitchFamily="-92" charset="-128"/>
              </a:rPr>
              <a:t>:</a:t>
            </a:r>
          </a:p>
          <a:p>
            <a:pPr marL="673100" lvl="1" indent="-215900" eaLnBrk="1" hangingPunct="1">
              <a:lnSpc>
                <a:spcPct val="90000"/>
              </a:lnSpc>
              <a:spcBef>
                <a:spcPct val="30000"/>
              </a:spcBef>
              <a:buFont typeface="Times" pitchFamily="-123" charset="0"/>
              <a:buChar char="•"/>
            </a:pPr>
            <a:r>
              <a:rPr lang="en-US" sz="2000" b="0" dirty="0">
                <a:solidFill>
                  <a:srgbClr val="000000"/>
                </a:solidFill>
                <a:ea typeface="MS Pゴシック" pitchFamily="-92" charset="-128"/>
                <a:cs typeface="MS Pゴシック" pitchFamily="-92" charset="-128"/>
              </a:rPr>
              <a:t>High startup costs</a:t>
            </a:r>
          </a:p>
          <a:p>
            <a:pPr marL="673100" lvl="1" indent="-215900" eaLnBrk="1" hangingPunct="1">
              <a:lnSpc>
                <a:spcPct val="90000"/>
              </a:lnSpc>
              <a:spcBef>
                <a:spcPct val="30000"/>
              </a:spcBef>
              <a:buFont typeface="Times" pitchFamily="-123" charset="0"/>
              <a:buChar char="•"/>
            </a:pPr>
            <a:r>
              <a:rPr lang="en-US" sz="2000" b="0" dirty="0">
                <a:solidFill>
                  <a:srgbClr val="000000"/>
                </a:solidFill>
                <a:ea typeface="MS Pゴシック" pitchFamily="-92" charset="-128"/>
                <a:cs typeface="MS Pゴシック" pitchFamily="-92" charset="-128"/>
              </a:rPr>
              <a:t>Winds can be unpredictable.</a:t>
            </a:r>
          </a:p>
          <a:p>
            <a:pPr marL="673100" lvl="1" indent="-215900" eaLnBrk="1" hangingPunct="1">
              <a:lnSpc>
                <a:spcPct val="90000"/>
              </a:lnSpc>
              <a:spcBef>
                <a:spcPct val="30000"/>
              </a:spcBef>
              <a:buFont typeface="Times" pitchFamily="-123" charset="0"/>
              <a:buChar char="•"/>
            </a:pPr>
            <a:r>
              <a:rPr lang="en-US" sz="2000" b="0" dirty="0">
                <a:solidFill>
                  <a:srgbClr val="FF0000"/>
                </a:solidFill>
                <a:ea typeface="MS Pゴシック" pitchFamily="-92" charset="-128"/>
                <a:cs typeface="MS Pゴシック" pitchFamily="-92" charset="-128"/>
              </a:rPr>
              <a:t>Fastest winds are often not near population centers.</a:t>
            </a:r>
          </a:p>
          <a:p>
            <a:pPr marL="673100" lvl="1" indent="-215900" eaLnBrk="1" hangingPunct="1">
              <a:lnSpc>
                <a:spcPct val="90000"/>
              </a:lnSpc>
              <a:spcBef>
                <a:spcPct val="30000"/>
              </a:spcBef>
              <a:buFont typeface="Times" pitchFamily="-123" charset="0"/>
              <a:buChar char="•"/>
            </a:pPr>
            <a:r>
              <a:rPr lang="en-US" sz="2000" b="0" dirty="0">
                <a:solidFill>
                  <a:srgbClr val="000000"/>
                </a:solidFill>
                <a:ea typeface="MS Pゴシック" pitchFamily="-92" charset="-128"/>
                <a:cs typeface="MS Pゴシック" pitchFamily="-92" charset="-128"/>
              </a:rPr>
              <a:t>Communities complain about the looks and noise of wind farms.</a:t>
            </a:r>
          </a:p>
          <a:p>
            <a:pPr marL="673100" lvl="1" indent="-215900" eaLnBrk="1" hangingPunct="1">
              <a:lnSpc>
                <a:spcPct val="90000"/>
              </a:lnSpc>
              <a:spcBef>
                <a:spcPct val="30000"/>
              </a:spcBef>
              <a:buFont typeface="Times" pitchFamily="-123" charset="0"/>
              <a:buChar char="•"/>
            </a:pPr>
            <a:r>
              <a:rPr lang="en-US" sz="2000" b="0" dirty="0">
                <a:solidFill>
                  <a:srgbClr val="FF0000"/>
                </a:solidFill>
                <a:ea typeface="MS Pゴシック" pitchFamily="-92" charset="-128"/>
                <a:cs typeface="MS Pゴシック" pitchFamily="-92" charset="-128"/>
              </a:rPr>
              <a:t>Can be harmful to birds and bats</a:t>
            </a:r>
          </a:p>
          <a:p>
            <a:pPr>
              <a:spcBef>
                <a:spcPct val="50000"/>
              </a:spcBef>
            </a:pPr>
            <a:endParaRPr lang="en-US" sz="1400" dirty="0">
              <a:solidFill>
                <a:srgbClr val="000000"/>
              </a:solidFill>
            </a:endParaRPr>
          </a:p>
        </p:txBody>
      </p:sp>
      <p:pic>
        <p:nvPicPr>
          <p:cNvPr id="45068" name="Picture 12" descr="slide 20 nrel16110T"/>
          <p:cNvPicPr>
            <a:picLocks noChangeAspect="1" noChangeArrowheads="1"/>
          </p:cNvPicPr>
          <p:nvPr/>
        </p:nvPicPr>
        <p:blipFill>
          <a:blip r:embed="rId3"/>
          <a:srcRect/>
          <a:stretch>
            <a:fillRect/>
          </a:stretch>
        </p:blipFill>
        <p:spPr bwMode="auto">
          <a:xfrm>
            <a:off x="4953000" y="3276600"/>
            <a:ext cx="3886200" cy="2587625"/>
          </a:xfrm>
          <a:prstGeom prst="rect">
            <a:avLst/>
          </a:prstGeom>
          <a:noFill/>
        </p:spPr>
      </p:pic>
    </p:spTree>
    <p:extLst>
      <p:ext uri="{BB962C8B-B14F-4D97-AF65-F5344CB8AC3E}">
        <p14:creationId xmlns:p14="http://schemas.microsoft.com/office/powerpoint/2010/main" val="36824258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Dirty Jobs Video</a:t>
            </a:r>
            <a:endParaRPr lang="en-US" dirty="0"/>
          </a:p>
        </p:txBody>
      </p:sp>
      <p:pic>
        <p:nvPicPr>
          <p:cNvPr id="6" name="Content Placeholder 5"/>
          <p:cNvPicPr>
            <a:picLocks noGrp="1" noChangeAspect="1"/>
          </p:cNvPicPr>
          <p:nvPr>
            <p:ph idx="1"/>
          </p:nvPr>
        </p:nvPicPr>
        <p:blipFill>
          <a:blip r:embed="rId3"/>
          <a:stretch>
            <a:fillRect/>
          </a:stretch>
        </p:blipFill>
        <p:spPr>
          <a:xfrm>
            <a:off x="1178609" y="1905000"/>
            <a:ext cx="6786781" cy="4589561"/>
          </a:xfrm>
          <a:prstGeom prst="rect">
            <a:avLst/>
          </a:prstGeom>
        </p:spPr>
      </p:pic>
    </p:spTree>
    <p:extLst>
      <p:ext uri="{BB962C8B-B14F-4D97-AF65-F5344CB8AC3E}">
        <p14:creationId xmlns:p14="http://schemas.microsoft.com/office/powerpoint/2010/main" val="2183504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Terms Homework</a:t>
            </a:r>
            <a:endParaRPr lang="en-US" dirty="0"/>
          </a:p>
        </p:txBody>
      </p:sp>
      <p:sp>
        <p:nvSpPr>
          <p:cNvPr id="3" name="Content Placeholder 2"/>
          <p:cNvSpPr>
            <a:spLocks noGrp="1"/>
          </p:cNvSpPr>
          <p:nvPr>
            <p:ph idx="1"/>
          </p:nvPr>
        </p:nvSpPr>
        <p:spPr/>
        <p:txBody>
          <a:bodyPr numCol="2"/>
          <a:lstStyle/>
          <a:p>
            <a:pPr marL="0" indent="0">
              <a:buNone/>
            </a:pPr>
            <a:r>
              <a:rPr lang="en-US" sz="2800" dirty="0" smtClean="0"/>
              <a:t>1. Petrochemicals</a:t>
            </a:r>
            <a:endParaRPr lang="en-US" sz="2800" dirty="0"/>
          </a:p>
          <a:p>
            <a:pPr marL="0" indent="0">
              <a:buNone/>
            </a:pPr>
            <a:r>
              <a:rPr lang="en-US" sz="2800" dirty="0" smtClean="0"/>
              <a:t>2. Strip </a:t>
            </a:r>
            <a:r>
              <a:rPr lang="en-US" sz="2800" dirty="0"/>
              <a:t>mining</a:t>
            </a:r>
          </a:p>
          <a:p>
            <a:pPr marL="0" indent="0">
              <a:buNone/>
            </a:pPr>
            <a:r>
              <a:rPr lang="en-US" sz="2800" dirty="0" smtClean="0"/>
              <a:t>3. Subsurface </a:t>
            </a:r>
            <a:r>
              <a:rPr lang="en-US" sz="2800" dirty="0"/>
              <a:t>mining</a:t>
            </a:r>
          </a:p>
          <a:p>
            <a:pPr marL="0" indent="0">
              <a:buNone/>
            </a:pPr>
            <a:r>
              <a:rPr lang="en-US" sz="2800" dirty="0" smtClean="0"/>
              <a:t>4. Nuclear </a:t>
            </a:r>
            <a:r>
              <a:rPr lang="en-US" sz="2800" dirty="0"/>
              <a:t>Fusion</a:t>
            </a:r>
          </a:p>
          <a:p>
            <a:pPr marL="0" indent="0">
              <a:buNone/>
            </a:pPr>
            <a:r>
              <a:rPr lang="en-US" sz="2800" dirty="0" smtClean="0"/>
              <a:t>5. Nuclear </a:t>
            </a:r>
            <a:r>
              <a:rPr lang="en-US" sz="2800" dirty="0"/>
              <a:t>Fission</a:t>
            </a:r>
          </a:p>
          <a:p>
            <a:pPr marL="0" indent="0">
              <a:buNone/>
            </a:pPr>
            <a:r>
              <a:rPr lang="en-US" sz="2800" dirty="0" smtClean="0"/>
              <a:t>6. Biomass</a:t>
            </a:r>
            <a:endParaRPr lang="en-US" sz="2800" dirty="0"/>
          </a:p>
          <a:p>
            <a:pPr marL="0" indent="0">
              <a:buNone/>
            </a:pPr>
            <a:r>
              <a:rPr lang="en-US" sz="2800" dirty="0" smtClean="0"/>
              <a:t>7. Geothermal </a:t>
            </a:r>
            <a:r>
              <a:rPr lang="en-US" sz="2800" dirty="0"/>
              <a:t>energy</a:t>
            </a:r>
          </a:p>
          <a:p>
            <a:pPr marL="0" indent="0">
              <a:buNone/>
            </a:pPr>
            <a:r>
              <a:rPr lang="en-US" sz="2800" dirty="0" smtClean="0"/>
              <a:t>8. Hydropower</a:t>
            </a:r>
            <a:endParaRPr lang="en-US" sz="2800" dirty="0"/>
          </a:p>
          <a:p>
            <a:pPr marL="0" indent="0">
              <a:buNone/>
            </a:pPr>
            <a:r>
              <a:rPr lang="en-US" sz="2800" dirty="0" smtClean="0"/>
              <a:t>9. Tidal </a:t>
            </a:r>
            <a:r>
              <a:rPr lang="en-US" sz="2800" dirty="0"/>
              <a:t>Energy</a:t>
            </a:r>
          </a:p>
          <a:p>
            <a:pPr marL="0" indent="0">
              <a:buNone/>
            </a:pPr>
            <a:r>
              <a:rPr lang="en-US" sz="2800" dirty="0" smtClean="0"/>
              <a:t>10. Concentrating Solar </a:t>
            </a:r>
            <a:r>
              <a:rPr lang="en-US" sz="2800" dirty="0"/>
              <a:t>Power</a:t>
            </a:r>
          </a:p>
          <a:p>
            <a:pPr marL="0" indent="0">
              <a:buNone/>
            </a:pPr>
            <a:r>
              <a:rPr lang="en-US" sz="2800" dirty="0" smtClean="0"/>
              <a:t>11. Wind Turbine</a:t>
            </a:r>
            <a:endParaRPr lang="en-US" sz="2800" dirty="0"/>
          </a:p>
          <a:p>
            <a:pPr marL="0" indent="0">
              <a:buNone/>
            </a:pPr>
            <a:r>
              <a:rPr lang="en-US" sz="2800" dirty="0" smtClean="0"/>
              <a:t>12. Fuel </a:t>
            </a:r>
            <a:r>
              <a:rPr lang="en-US" sz="2800" dirty="0"/>
              <a:t>Cells</a:t>
            </a:r>
          </a:p>
          <a:p>
            <a:pPr marL="0" indent="0">
              <a:buNone/>
            </a:pPr>
            <a:r>
              <a:rPr lang="en-US" sz="2800" dirty="0" smtClean="0"/>
              <a:t>13. Biofuels</a:t>
            </a:r>
          </a:p>
          <a:p>
            <a:pPr marL="0" indent="0">
              <a:buNone/>
            </a:pPr>
            <a:endParaRPr lang="en-US" sz="2800" dirty="0"/>
          </a:p>
          <a:p>
            <a:pPr marL="0" indent="0">
              <a:buNone/>
            </a:pPr>
            <a:r>
              <a:rPr lang="en-US" sz="2800" dirty="0" smtClean="0"/>
              <a:t>Due at beginning of next class.</a:t>
            </a:r>
            <a:endParaRPr lang="en-US" sz="2800" dirty="0"/>
          </a:p>
          <a:p>
            <a:pPr marL="0" indent="0">
              <a:buNone/>
            </a:pPr>
            <a:endParaRPr lang="en-US" dirty="0"/>
          </a:p>
        </p:txBody>
      </p:sp>
    </p:spTree>
    <p:extLst>
      <p:ext uri="{BB962C8B-B14F-4D97-AF65-F5344CB8AC3E}">
        <p14:creationId xmlns:p14="http://schemas.microsoft.com/office/powerpoint/2010/main" val="7593742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br>
              <a:rPr lang="en-US" dirty="0" smtClean="0"/>
            </a:br>
            <a:r>
              <a:rPr lang="en-US" sz="2000" dirty="0" smtClean="0"/>
              <a:t>4/18 (a-day) 4/19 (b-day)</a:t>
            </a:r>
            <a:endParaRPr lang="en-US" sz="2000" dirty="0"/>
          </a:p>
        </p:txBody>
      </p:sp>
      <p:sp>
        <p:nvSpPr>
          <p:cNvPr id="3" name="Content Placeholder 2"/>
          <p:cNvSpPr>
            <a:spLocks noGrp="1"/>
          </p:cNvSpPr>
          <p:nvPr>
            <p:ph idx="1"/>
          </p:nvPr>
        </p:nvSpPr>
        <p:spPr/>
        <p:txBody>
          <a:bodyPr/>
          <a:lstStyle/>
          <a:p>
            <a:pPr marL="457200" indent="-457200">
              <a:buAutoNum type="arabicPeriod"/>
            </a:pPr>
            <a:r>
              <a:rPr lang="en-US" sz="3200" dirty="0" err="1" smtClean="0"/>
              <a:t>Bellringer</a:t>
            </a:r>
            <a:r>
              <a:rPr lang="en-US" sz="3200" dirty="0" smtClean="0"/>
              <a:t> review question (5 min)</a:t>
            </a:r>
          </a:p>
          <a:p>
            <a:pPr marL="457200" indent="-457200">
              <a:buAutoNum type="arabicPeriod"/>
            </a:pPr>
            <a:r>
              <a:rPr lang="en-US" sz="3200" dirty="0" smtClean="0"/>
              <a:t>Unit 8 Test Review (45 min)</a:t>
            </a:r>
          </a:p>
          <a:p>
            <a:pPr marL="457200" indent="-457200">
              <a:buAutoNum type="arabicPeriod"/>
            </a:pPr>
            <a:r>
              <a:rPr lang="en-US" sz="3200" dirty="0" smtClean="0"/>
              <a:t>Make up work for absences</a:t>
            </a:r>
          </a:p>
          <a:p>
            <a:pPr marL="457200" indent="-457200">
              <a:buAutoNum type="arabicPeriod"/>
            </a:pPr>
            <a:r>
              <a:rPr lang="en-US" sz="3200" dirty="0" smtClean="0"/>
              <a:t>End of day assignment</a:t>
            </a:r>
          </a:p>
        </p:txBody>
      </p:sp>
    </p:spTree>
    <p:extLst>
      <p:ext uri="{BB962C8B-B14F-4D97-AF65-F5344CB8AC3E}">
        <p14:creationId xmlns:p14="http://schemas.microsoft.com/office/powerpoint/2010/main" val="1603261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r>
              <a:rPr lang="en-US" dirty="0" smtClean="0"/>
              <a:t> Question</a:t>
            </a:r>
            <a:br>
              <a:rPr lang="en-US" dirty="0" smtClean="0"/>
            </a:br>
            <a:r>
              <a:rPr lang="en-US" sz="2000" dirty="0" smtClean="0"/>
              <a:t>4/18 (a-day) 4/19 (b-day)</a:t>
            </a:r>
            <a:endParaRPr lang="en-US" sz="2000" dirty="0"/>
          </a:p>
        </p:txBody>
      </p:sp>
      <p:sp>
        <p:nvSpPr>
          <p:cNvPr id="3" name="Content Placeholder 2"/>
          <p:cNvSpPr>
            <a:spLocks noGrp="1"/>
          </p:cNvSpPr>
          <p:nvPr>
            <p:ph idx="1"/>
          </p:nvPr>
        </p:nvSpPr>
        <p:spPr>
          <a:xfrm>
            <a:off x="323528" y="1905000"/>
            <a:ext cx="8640960" cy="4419600"/>
          </a:xfrm>
        </p:spPr>
        <p:txBody>
          <a:bodyPr numCol="1"/>
          <a:lstStyle/>
          <a:p>
            <a:pPr marL="0" indent="0">
              <a:buNone/>
            </a:pPr>
            <a:r>
              <a:rPr lang="en-US" sz="3200" dirty="0" smtClean="0"/>
              <a:t>By developing alternative energy sources such as biomass, wind and solar power we will be less dependent on foreign oil. Name one advantage to each of the alternative energy sources we covered.</a:t>
            </a:r>
          </a:p>
          <a:p>
            <a:pPr marL="514350" indent="-514350">
              <a:buAutoNum type="arabicPeriod"/>
            </a:pPr>
            <a:r>
              <a:rPr lang="en-US" sz="2800" dirty="0" smtClean="0"/>
              <a:t>Biomass</a:t>
            </a:r>
          </a:p>
          <a:p>
            <a:pPr marL="514350" indent="-514350">
              <a:buAutoNum type="arabicPeriod"/>
            </a:pPr>
            <a:r>
              <a:rPr lang="en-US" sz="2800" dirty="0" smtClean="0"/>
              <a:t>Geothermal</a:t>
            </a:r>
          </a:p>
          <a:p>
            <a:pPr marL="514350" indent="-514350">
              <a:buAutoNum type="arabicPeriod"/>
            </a:pPr>
            <a:r>
              <a:rPr lang="en-US" sz="2800" dirty="0" smtClean="0"/>
              <a:t>Hydropower</a:t>
            </a:r>
          </a:p>
          <a:p>
            <a:pPr marL="514350" indent="-514350">
              <a:buAutoNum type="arabicPeriod"/>
            </a:pPr>
            <a:r>
              <a:rPr lang="en-US" sz="2800" dirty="0" smtClean="0"/>
              <a:t>Solar Power</a:t>
            </a:r>
          </a:p>
          <a:p>
            <a:pPr marL="514350" indent="-514350">
              <a:buAutoNum type="arabicPeriod"/>
            </a:pPr>
            <a:r>
              <a:rPr lang="en-US" sz="2800" dirty="0" smtClean="0"/>
              <a:t>Wind Power</a:t>
            </a:r>
          </a:p>
        </p:txBody>
      </p:sp>
    </p:spTree>
    <p:extLst>
      <p:ext uri="{BB962C8B-B14F-4D97-AF65-F5344CB8AC3E}">
        <p14:creationId xmlns:p14="http://schemas.microsoft.com/office/powerpoint/2010/main" val="791191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808" y="0"/>
            <a:ext cx="7772400" cy="1143000"/>
          </a:xfrm>
        </p:spPr>
        <p:txBody>
          <a:bodyPr/>
          <a:lstStyle/>
          <a:p>
            <a:r>
              <a:rPr lang="en-US" dirty="0" smtClean="0"/>
              <a:t>Jeopardy Review</a:t>
            </a:r>
            <a:br>
              <a:rPr lang="en-US" dirty="0" smtClean="0"/>
            </a:br>
            <a:r>
              <a:rPr lang="en-US" sz="2000" dirty="0" smtClean="0"/>
              <a:t>4/18 (a-day) 4/19 (b-day)</a:t>
            </a:r>
            <a:endParaRPr lang="en-US" sz="2000" dirty="0"/>
          </a:p>
        </p:txBody>
      </p:sp>
      <p:sp>
        <p:nvSpPr>
          <p:cNvPr id="3" name="Content Placeholder 2"/>
          <p:cNvSpPr>
            <a:spLocks noGrp="1"/>
          </p:cNvSpPr>
          <p:nvPr>
            <p:ph idx="1"/>
          </p:nvPr>
        </p:nvSpPr>
        <p:spPr>
          <a:xfrm>
            <a:off x="323528" y="1143000"/>
            <a:ext cx="8640960" cy="5598368"/>
          </a:xfrm>
        </p:spPr>
        <p:txBody>
          <a:bodyPr numCol="1"/>
          <a:lstStyle/>
          <a:p>
            <a:r>
              <a:rPr lang="en-US" dirty="0" smtClean="0"/>
              <a:t> Split into groups of no more than five people and give your team a name (max of five groups total)</a:t>
            </a:r>
          </a:p>
          <a:p>
            <a:r>
              <a:rPr lang="en-US" dirty="0" smtClean="0"/>
              <a:t>The group to start of the board will be chosen by picking a number closest to the one I am thinking of</a:t>
            </a:r>
          </a:p>
          <a:p>
            <a:r>
              <a:rPr lang="en-US" dirty="0" smtClean="0"/>
              <a:t>The winning group will receive ten extra credit points</a:t>
            </a:r>
          </a:p>
          <a:p>
            <a:r>
              <a:rPr lang="en-US" dirty="0" smtClean="0"/>
              <a:t>The group in second place will receive 5 EC points</a:t>
            </a:r>
          </a:p>
          <a:p>
            <a:r>
              <a:rPr lang="en-US" dirty="0" smtClean="0"/>
              <a:t>DO NOT BLURT OUT ANSWERS</a:t>
            </a:r>
          </a:p>
          <a:p>
            <a:r>
              <a:rPr lang="en-US" dirty="0" smtClean="0"/>
              <a:t>Discuss each question with your group and when you have the answer raise your hand.</a:t>
            </a:r>
          </a:p>
          <a:p>
            <a:r>
              <a:rPr lang="en-US" dirty="0" smtClean="0"/>
              <a:t>The first group to raise their hand will have the opportunity to answer the question</a:t>
            </a:r>
          </a:p>
          <a:p>
            <a:r>
              <a:rPr lang="en-US" dirty="0" smtClean="0"/>
              <a:t>If an incorrect answer is given, that group is not allowed to try a second time and all other groups will raise their hands.</a:t>
            </a:r>
          </a:p>
          <a:p>
            <a:r>
              <a:rPr lang="en-US" dirty="0" smtClean="0"/>
              <a:t>The group with the most points at the end of the game wins.</a:t>
            </a:r>
          </a:p>
        </p:txBody>
      </p:sp>
    </p:spTree>
    <p:extLst>
      <p:ext uri="{BB962C8B-B14F-4D97-AF65-F5344CB8AC3E}">
        <p14:creationId xmlns:p14="http://schemas.microsoft.com/office/powerpoint/2010/main" val="2301715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838200" y="762000"/>
            <a:ext cx="7772400" cy="1143000"/>
          </a:xfrm>
        </p:spPr>
        <p:txBody>
          <a:bodyPr/>
          <a:lstStyle/>
          <a:p>
            <a:r>
              <a:rPr lang="en-US" b="1">
                <a:latin typeface="Arial" pitchFamily="-123" charset="0"/>
              </a:rPr>
              <a:t>Pollution, Climate Change, and Public Health</a:t>
            </a:r>
            <a:endParaRPr lang="en-US" b="1"/>
          </a:p>
        </p:txBody>
      </p:sp>
      <p:sp>
        <p:nvSpPr>
          <p:cNvPr id="123907" name="Rectangle 3"/>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123908" name="Rectangle 4"/>
          <p:cNvSpPr>
            <a:spLocks noChangeArrowheads="1"/>
          </p:cNvSpPr>
          <p:nvPr/>
        </p:nvSpPr>
        <p:spPr bwMode="auto">
          <a:xfrm>
            <a:off x="381000" y="233363"/>
            <a:ext cx="52022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17.3 Consequences of Fossil Fuel Use</a:t>
            </a:r>
          </a:p>
        </p:txBody>
      </p:sp>
      <p:sp>
        <p:nvSpPr>
          <p:cNvPr id="123909" name="Text Box 5"/>
          <p:cNvSpPr txBox="1">
            <a:spLocks noChangeArrowheads="1"/>
          </p:cNvSpPr>
          <p:nvPr/>
        </p:nvSpPr>
        <p:spPr bwMode="auto">
          <a:xfrm>
            <a:off x="228600" y="1898650"/>
            <a:ext cx="8610600" cy="3859518"/>
          </a:xfrm>
          <a:prstGeom prst="rect">
            <a:avLst/>
          </a:prstGeom>
          <a:noFill/>
          <a:ln w="9525">
            <a:noFill/>
            <a:miter lim="800000"/>
            <a:headEnd/>
            <a:tailEnd/>
          </a:ln>
        </p:spPr>
        <p:txBody>
          <a:bodyPr>
            <a:prstTxWarp prst="textNoShape">
              <a:avLst/>
            </a:prstTxWarp>
            <a:spAutoFit/>
          </a:bodyPr>
          <a:lstStyle/>
          <a:p>
            <a:pPr marL="190500" indent="-190500">
              <a:lnSpc>
                <a:spcPct val="90000"/>
              </a:lnSpc>
              <a:spcBef>
                <a:spcPct val="40000"/>
              </a:spcBef>
              <a:buFont typeface="Times" pitchFamily="-123" charset="0"/>
              <a:buChar char="•"/>
            </a:pPr>
            <a:r>
              <a:rPr lang="en-US" sz="2400" b="0" dirty="0">
                <a:ea typeface="Osaka" pitchFamily="-123" charset="-128"/>
                <a:cs typeface="Osaka" pitchFamily="-123" charset="-128"/>
              </a:rPr>
              <a:t>Burning fossil fuels releases carbon dioxide, which contributes to global climate change.</a:t>
            </a:r>
          </a:p>
          <a:p>
            <a:pPr marL="190500" indent="-190500">
              <a:lnSpc>
                <a:spcPct val="90000"/>
              </a:lnSpc>
              <a:spcBef>
                <a:spcPct val="40000"/>
              </a:spcBef>
              <a:buFont typeface="Times" pitchFamily="-123" charset="0"/>
              <a:buChar char="•"/>
            </a:pPr>
            <a:r>
              <a:rPr lang="en-US" sz="2400" b="0" dirty="0">
                <a:solidFill>
                  <a:srgbClr val="FF0000"/>
                </a:solidFill>
                <a:ea typeface="Osaka" pitchFamily="-123" charset="-128"/>
                <a:cs typeface="Osaka" pitchFamily="-123" charset="-128"/>
              </a:rPr>
              <a:t>When coal and oil burn, sulfur dioxide and nitrogen oxides are released, which contribute to smog and acid deposition.</a:t>
            </a:r>
          </a:p>
          <a:p>
            <a:pPr marL="190500" indent="-190500">
              <a:lnSpc>
                <a:spcPct val="90000"/>
              </a:lnSpc>
              <a:spcBef>
                <a:spcPct val="40000"/>
              </a:spcBef>
              <a:buFont typeface="Times" pitchFamily="-123" charset="0"/>
              <a:buChar char="•"/>
            </a:pPr>
            <a:r>
              <a:rPr lang="en-US" sz="2400" b="0" dirty="0">
                <a:solidFill>
                  <a:srgbClr val="FF0000"/>
                </a:solidFill>
                <a:ea typeface="Osaka" pitchFamily="-123" charset="-128"/>
                <a:cs typeface="Osaka" pitchFamily="-123" charset="-128"/>
              </a:rPr>
              <a:t>Oil spills, equipment ruptures, and oil in runoff pollute waterways, oceans, and coastal areas.</a:t>
            </a:r>
          </a:p>
          <a:p>
            <a:pPr marL="190500" indent="-190500">
              <a:lnSpc>
                <a:spcPct val="90000"/>
              </a:lnSpc>
              <a:spcBef>
                <a:spcPct val="40000"/>
              </a:spcBef>
              <a:buFont typeface="Times" pitchFamily="-123" charset="0"/>
              <a:buChar char="•"/>
            </a:pPr>
            <a:r>
              <a:rPr lang="en-US" sz="2400" b="0" dirty="0">
                <a:ea typeface="Osaka" pitchFamily="-123" charset="-128"/>
                <a:cs typeface="Osaka" pitchFamily="-123" charset="-128"/>
              </a:rPr>
              <a:t>Coal-fired power plants release </a:t>
            </a:r>
            <a:br>
              <a:rPr lang="en-US" sz="2400" b="0" dirty="0">
                <a:ea typeface="Osaka" pitchFamily="-123" charset="-128"/>
                <a:cs typeface="Osaka" pitchFamily="-123" charset="-128"/>
              </a:rPr>
            </a:br>
            <a:r>
              <a:rPr lang="en-US" sz="2400" b="0" dirty="0">
                <a:ea typeface="Osaka" pitchFamily="-123" charset="-128"/>
                <a:cs typeface="Osaka" pitchFamily="-123" charset="-128"/>
              </a:rPr>
              <a:t>mercury, which harms human </a:t>
            </a:r>
            <a:br>
              <a:rPr lang="en-US" sz="2400" b="0" dirty="0">
                <a:ea typeface="Osaka" pitchFamily="-123" charset="-128"/>
                <a:cs typeface="Osaka" pitchFamily="-123" charset="-128"/>
              </a:rPr>
            </a:br>
            <a:r>
              <a:rPr lang="en-US" sz="2400" b="0" dirty="0">
                <a:ea typeface="Osaka" pitchFamily="-123" charset="-128"/>
                <a:cs typeface="Osaka" pitchFamily="-123" charset="-128"/>
              </a:rPr>
              <a:t>health. Crude oil contains trace </a:t>
            </a:r>
            <a:br>
              <a:rPr lang="en-US" sz="2400" b="0" dirty="0">
                <a:ea typeface="Osaka" pitchFamily="-123" charset="-128"/>
                <a:cs typeface="Osaka" pitchFamily="-123" charset="-128"/>
              </a:rPr>
            </a:br>
            <a:r>
              <a:rPr lang="en-US" sz="2400" b="0" dirty="0">
                <a:ea typeface="Osaka" pitchFamily="-123" charset="-128"/>
                <a:cs typeface="Osaka" pitchFamily="-123" charset="-128"/>
              </a:rPr>
              <a:t>amounts of lead and arsenic. </a:t>
            </a:r>
          </a:p>
        </p:txBody>
      </p:sp>
      <p:sp>
        <p:nvSpPr>
          <p:cNvPr id="123915" name="Rectangle 11"/>
          <p:cNvSpPr>
            <a:spLocks noChangeArrowheads="1"/>
          </p:cNvSpPr>
          <p:nvPr/>
        </p:nvSpPr>
        <p:spPr bwMode="auto">
          <a:xfrm>
            <a:off x="533400" y="5715000"/>
            <a:ext cx="3886200" cy="914400"/>
          </a:xfrm>
          <a:prstGeom prst="rect">
            <a:avLst/>
          </a:prstGeom>
          <a:solidFill>
            <a:srgbClr val="FDFFED"/>
          </a:solidFill>
          <a:ln w="25400">
            <a:solidFill>
              <a:srgbClr val="99CC00"/>
            </a:solidFill>
            <a:miter lim="800000"/>
            <a:headEnd/>
            <a:tailEnd/>
          </a:ln>
          <a:effectLst>
            <a:outerShdw blurRad="137160" dist="88794" dir="1799997" algn="ctr" rotWithShape="0">
              <a:schemeClr val="bg2">
                <a:alpha val="50000"/>
              </a:schemeClr>
            </a:outerShdw>
          </a:effectLst>
        </p:spPr>
        <p:txBody>
          <a:bodyPr lIns="182880" tIns="182880" rIns="182880" bIns="182880">
            <a:prstTxWarp prst="textNoShape">
              <a:avLst/>
            </a:prstTxWarp>
          </a:bodyPr>
          <a:lstStyle/>
          <a:p>
            <a:pPr eaLnBrk="1" hangingPunct="1">
              <a:lnSpc>
                <a:spcPct val="90000"/>
              </a:lnSpc>
              <a:spcBef>
                <a:spcPct val="20000"/>
              </a:spcBef>
              <a:buFont typeface="Times" pitchFamily="-123" charset="0"/>
              <a:buNone/>
            </a:pPr>
            <a:r>
              <a:rPr lang="en-US" sz="1400" b="0">
                <a:solidFill>
                  <a:srgbClr val="008040"/>
                </a:solidFill>
                <a:latin typeface="Arial Bold" pitchFamily="-123" charset="0"/>
                <a:ea typeface="MS Pゴシック" pitchFamily="-92" charset="-128"/>
                <a:cs typeface="MS Pゴシック" pitchFamily="-92" charset="-128"/>
              </a:rPr>
              <a:t>Did You Know?</a:t>
            </a:r>
            <a:r>
              <a:rPr lang="en-US" sz="1400" b="0" i="1">
                <a:latin typeface="Myriad Pro" pitchFamily="-123" charset="0"/>
                <a:ea typeface="MS Pゴシック" pitchFamily="-92" charset="-128"/>
                <a:cs typeface="MS Pゴシック" pitchFamily="-92" charset="-128"/>
              </a:rPr>
              <a:t> </a:t>
            </a:r>
            <a:r>
              <a:rPr lang="en-US" sz="1400" b="0" i="1"/>
              <a:t>Coal-burning power plants cause 40% of mercury emissions due to human activity in the United States.</a:t>
            </a:r>
            <a:endParaRPr lang="en-US" sz="2000" b="0">
              <a:ea typeface="MS Pゴシック" pitchFamily="-92" charset="-128"/>
              <a:cs typeface="MS Pゴシック" pitchFamily="-92" charset="-128"/>
            </a:endParaRPr>
          </a:p>
        </p:txBody>
      </p:sp>
      <p:pic>
        <p:nvPicPr>
          <p:cNvPr id="123920" name="Picture 16" descr="Tslide 18 epa smog"/>
          <p:cNvPicPr>
            <a:picLocks noChangeAspect="1" noChangeArrowheads="1"/>
          </p:cNvPicPr>
          <p:nvPr/>
        </p:nvPicPr>
        <p:blipFill>
          <a:blip r:embed="rId3"/>
          <a:srcRect/>
          <a:stretch>
            <a:fillRect/>
          </a:stretch>
        </p:blipFill>
        <p:spPr bwMode="auto">
          <a:xfrm>
            <a:off x="5257800" y="4406900"/>
            <a:ext cx="3479800" cy="21463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Absentees Make Up work</a:t>
            </a:r>
            <a:br>
              <a:rPr lang="en-US" dirty="0" smtClean="0"/>
            </a:br>
            <a:r>
              <a:rPr lang="en-US" sz="2000" dirty="0" smtClean="0"/>
              <a:t>4/18 (a-day) 4/19 (b-day)</a:t>
            </a:r>
            <a:endParaRPr lang="en-US" sz="2000" dirty="0"/>
          </a:p>
        </p:txBody>
      </p:sp>
      <p:sp>
        <p:nvSpPr>
          <p:cNvPr id="3" name="Content Placeholder 2"/>
          <p:cNvSpPr>
            <a:spLocks noGrp="1"/>
          </p:cNvSpPr>
          <p:nvPr>
            <p:ph idx="1"/>
          </p:nvPr>
        </p:nvSpPr>
        <p:spPr>
          <a:xfrm>
            <a:off x="323528" y="1905000"/>
            <a:ext cx="8640960" cy="4419600"/>
          </a:xfrm>
        </p:spPr>
        <p:txBody>
          <a:bodyPr numCol="1"/>
          <a:lstStyle/>
          <a:p>
            <a:pPr marL="0" indent="0">
              <a:buNone/>
            </a:pPr>
            <a:r>
              <a:rPr lang="en-US" sz="3200" dirty="0" smtClean="0"/>
              <a:t>The assignments for this quarter as are follows</a:t>
            </a:r>
          </a:p>
          <a:p>
            <a:pPr marL="514350" indent="-514350">
              <a:buAutoNum type="arabicPeriod"/>
            </a:pPr>
            <a:r>
              <a:rPr lang="en-US" sz="3200" dirty="0" smtClean="0"/>
              <a:t>Rock Description Lab</a:t>
            </a:r>
          </a:p>
          <a:p>
            <a:pPr marL="514350" indent="-514350">
              <a:buAutoNum type="arabicPeriod"/>
            </a:pPr>
            <a:r>
              <a:rPr lang="en-US" sz="3200" dirty="0" smtClean="0"/>
              <a:t>p 528 (1-4), p 535 (1-3), p 541 (1-5)</a:t>
            </a:r>
          </a:p>
          <a:p>
            <a:pPr marL="514350" indent="-514350">
              <a:buAutoNum type="arabicPeriod"/>
            </a:pPr>
            <a:r>
              <a:rPr lang="en-US" sz="3200" dirty="0" smtClean="0"/>
              <a:t>Read p 515 and choose a side to defend</a:t>
            </a:r>
          </a:p>
          <a:p>
            <a:pPr marL="514350" indent="-514350">
              <a:buAutoNum type="arabicPeriod"/>
            </a:pPr>
            <a:r>
              <a:rPr lang="en-US" sz="3200" dirty="0" smtClean="0"/>
              <a:t>Unit 8 Vocabulary (13 terms)</a:t>
            </a:r>
          </a:p>
          <a:p>
            <a:pPr marL="0" indent="0">
              <a:buNone/>
            </a:pPr>
            <a:endParaRPr lang="en-US" sz="2800" dirty="0" smtClean="0"/>
          </a:p>
          <a:p>
            <a:pPr marL="0" indent="0">
              <a:buNone/>
            </a:pPr>
            <a:r>
              <a:rPr lang="en-US" dirty="0" smtClean="0"/>
              <a:t>If absent during one of these days you can make it up. If you were here for the assignment you cannot make it up. All make-up work will be referenced with my attendance for accuracy. Due before the test next class.</a:t>
            </a:r>
            <a:endParaRPr lang="en-US" sz="2800" dirty="0"/>
          </a:p>
        </p:txBody>
      </p:sp>
    </p:spTree>
    <p:extLst>
      <p:ext uri="{BB962C8B-B14F-4D97-AF65-F5344CB8AC3E}">
        <p14:creationId xmlns:p14="http://schemas.microsoft.com/office/powerpoint/2010/main" val="3714863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838200" y="762000"/>
            <a:ext cx="7772400" cy="914400"/>
          </a:xfrm>
        </p:spPr>
        <p:txBody>
          <a:bodyPr/>
          <a:lstStyle/>
          <a:p>
            <a:r>
              <a:rPr lang="en-US" b="1">
                <a:latin typeface="Arial" pitchFamily="-123" charset="0"/>
              </a:rPr>
              <a:t>Gulf of Mexico Oil Well Explosions</a:t>
            </a:r>
            <a:endParaRPr lang="en-US" b="1"/>
          </a:p>
        </p:txBody>
      </p:sp>
      <p:sp>
        <p:nvSpPr>
          <p:cNvPr id="193539" name="Rectangle 3"/>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193540" name="Rectangle 4"/>
          <p:cNvSpPr>
            <a:spLocks noChangeArrowheads="1"/>
          </p:cNvSpPr>
          <p:nvPr/>
        </p:nvSpPr>
        <p:spPr bwMode="auto">
          <a:xfrm>
            <a:off x="381000" y="233363"/>
            <a:ext cx="52022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17.3 Consequences of Fossil Fuel Use</a:t>
            </a:r>
          </a:p>
        </p:txBody>
      </p:sp>
      <p:sp>
        <p:nvSpPr>
          <p:cNvPr id="193541" name="Text Box 5"/>
          <p:cNvSpPr txBox="1">
            <a:spLocks noChangeArrowheads="1"/>
          </p:cNvSpPr>
          <p:nvPr/>
        </p:nvSpPr>
        <p:spPr bwMode="auto">
          <a:xfrm>
            <a:off x="152400" y="1524000"/>
            <a:ext cx="6324600" cy="5165725"/>
          </a:xfrm>
          <a:prstGeom prst="rect">
            <a:avLst/>
          </a:prstGeom>
          <a:noFill/>
          <a:ln w="9525">
            <a:noFill/>
            <a:miter lim="800000"/>
            <a:headEnd/>
            <a:tailEnd/>
          </a:ln>
        </p:spPr>
        <p:txBody>
          <a:bodyPr>
            <a:prstTxWarp prst="textNoShape">
              <a:avLst/>
            </a:prstTxWarp>
            <a:spAutoFit/>
          </a:bodyPr>
          <a:lstStyle/>
          <a:p>
            <a:pPr marL="190500" indent="-190500">
              <a:lnSpc>
                <a:spcPct val="90000"/>
              </a:lnSpc>
              <a:spcBef>
                <a:spcPct val="30000"/>
              </a:spcBef>
              <a:buFontTx/>
              <a:buChar char="•"/>
            </a:pPr>
            <a:r>
              <a:rPr lang="en-US" sz="2400" dirty="0">
                <a:solidFill>
                  <a:srgbClr val="FF0000"/>
                </a:solidFill>
              </a:rPr>
              <a:t>1979:</a:t>
            </a:r>
            <a:r>
              <a:rPr lang="en-US" sz="2400" b="0" dirty="0">
                <a:solidFill>
                  <a:srgbClr val="FF0000"/>
                </a:solidFill>
              </a:rPr>
              <a:t> </a:t>
            </a:r>
            <a:r>
              <a:rPr lang="en-US" sz="2400" b="0" dirty="0" err="1">
                <a:solidFill>
                  <a:srgbClr val="FF0000"/>
                </a:solidFill>
              </a:rPr>
              <a:t>Ixtoc</a:t>
            </a:r>
            <a:r>
              <a:rPr lang="en-US" sz="2400" b="0" dirty="0">
                <a:solidFill>
                  <a:srgbClr val="FF0000"/>
                </a:solidFill>
              </a:rPr>
              <a:t> I exploratory oil well </a:t>
            </a:r>
          </a:p>
          <a:p>
            <a:pPr marL="558800" lvl="1" indent="-177800">
              <a:lnSpc>
                <a:spcPct val="90000"/>
              </a:lnSpc>
              <a:spcBef>
                <a:spcPct val="30000"/>
              </a:spcBef>
              <a:buFontTx/>
              <a:buChar char="•"/>
            </a:pPr>
            <a:r>
              <a:rPr lang="en-US" sz="2000" b="0" dirty="0">
                <a:solidFill>
                  <a:srgbClr val="FF0000"/>
                </a:solidFill>
              </a:rPr>
              <a:t>50 m below surface</a:t>
            </a:r>
          </a:p>
          <a:p>
            <a:pPr marL="558800" lvl="1" indent="-177800">
              <a:lnSpc>
                <a:spcPct val="90000"/>
              </a:lnSpc>
              <a:spcBef>
                <a:spcPct val="30000"/>
              </a:spcBef>
              <a:buFontTx/>
              <a:buChar char="•"/>
            </a:pPr>
            <a:r>
              <a:rPr lang="en-US" sz="2000" b="0" dirty="0">
                <a:solidFill>
                  <a:srgbClr val="FF0000"/>
                </a:solidFill>
              </a:rPr>
              <a:t>Released 126 million gal oil; containment </a:t>
            </a:r>
            <a:br>
              <a:rPr lang="en-US" sz="2000" b="0" dirty="0">
                <a:solidFill>
                  <a:srgbClr val="FF0000"/>
                </a:solidFill>
              </a:rPr>
            </a:br>
            <a:r>
              <a:rPr lang="en-US" sz="2000" b="0" dirty="0">
                <a:solidFill>
                  <a:srgbClr val="FF0000"/>
                </a:solidFill>
              </a:rPr>
              <a:t>efforts took 9 months </a:t>
            </a:r>
            <a:endParaRPr lang="en-US" sz="2000" b="0" dirty="0">
              <a:solidFill>
                <a:srgbClr val="FF0000"/>
              </a:solidFill>
              <a:latin typeface="Verdana" pitchFamily="-123" charset="0"/>
            </a:endParaRPr>
          </a:p>
          <a:p>
            <a:pPr marL="558800" lvl="1" indent="-177800">
              <a:lnSpc>
                <a:spcPct val="90000"/>
              </a:lnSpc>
              <a:spcBef>
                <a:spcPct val="30000"/>
              </a:spcBef>
              <a:buFontTx/>
              <a:buChar char="•"/>
            </a:pPr>
            <a:r>
              <a:rPr lang="en-US" sz="2000" dirty="0">
                <a:solidFill>
                  <a:srgbClr val="000000"/>
                </a:solidFill>
              </a:rPr>
              <a:t>What didn’t work: </a:t>
            </a:r>
            <a:r>
              <a:rPr lang="en-US" sz="2000" b="0" dirty="0">
                <a:solidFill>
                  <a:srgbClr val="000000"/>
                </a:solidFill>
              </a:rPr>
              <a:t> cap, siphoning, </a:t>
            </a:r>
            <a:br>
              <a:rPr lang="en-US" sz="2000" b="0" dirty="0">
                <a:solidFill>
                  <a:srgbClr val="000000"/>
                </a:solidFill>
              </a:rPr>
            </a:br>
            <a:r>
              <a:rPr lang="en-US" sz="2000" b="0" dirty="0">
                <a:solidFill>
                  <a:srgbClr val="000000"/>
                </a:solidFill>
              </a:rPr>
              <a:t>controlled burn, “top kill” </a:t>
            </a:r>
            <a:endParaRPr lang="en-US" sz="2000" b="0" dirty="0">
              <a:solidFill>
                <a:srgbClr val="000000"/>
              </a:solidFill>
              <a:latin typeface="Verdana" pitchFamily="-123" charset="0"/>
            </a:endParaRPr>
          </a:p>
          <a:p>
            <a:pPr marL="558800" lvl="1" indent="-177800">
              <a:lnSpc>
                <a:spcPct val="90000"/>
              </a:lnSpc>
              <a:spcBef>
                <a:spcPct val="30000"/>
              </a:spcBef>
              <a:buFontTx/>
              <a:buChar char="•"/>
            </a:pPr>
            <a:r>
              <a:rPr lang="en-US" sz="2000" dirty="0">
                <a:solidFill>
                  <a:srgbClr val="000000"/>
                </a:solidFill>
              </a:rPr>
              <a:t>What did work: </a:t>
            </a:r>
            <a:r>
              <a:rPr lang="en-US" sz="2000" b="0" dirty="0">
                <a:solidFill>
                  <a:srgbClr val="000000"/>
                </a:solidFill>
              </a:rPr>
              <a:t>relief wells</a:t>
            </a:r>
          </a:p>
          <a:p>
            <a:pPr marL="190500" indent="-190500">
              <a:lnSpc>
                <a:spcPct val="90000"/>
              </a:lnSpc>
              <a:spcBef>
                <a:spcPct val="30000"/>
              </a:spcBef>
              <a:buFontTx/>
              <a:buChar char="•"/>
            </a:pPr>
            <a:r>
              <a:rPr lang="en-US" sz="2400" dirty="0">
                <a:solidFill>
                  <a:srgbClr val="FF0000"/>
                </a:solidFill>
              </a:rPr>
              <a:t>2010: </a:t>
            </a:r>
            <a:r>
              <a:rPr lang="en-US" sz="2400" b="0" dirty="0">
                <a:solidFill>
                  <a:srgbClr val="FF0000"/>
                </a:solidFill>
              </a:rPr>
              <a:t>Deepwater Horizon oil well </a:t>
            </a:r>
          </a:p>
          <a:p>
            <a:pPr marL="558800" lvl="1" indent="-177800">
              <a:lnSpc>
                <a:spcPct val="90000"/>
              </a:lnSpc>
              <a:spcBef>
                <a:spcPct val="30000"/>
              </a:spcBef>
              <a:buFontTx/>
              <a:buChar char="•"/>
            </a:pPr>
            <a:r>
              <a:rPr lang="en-US" sz="2000" b="0" dirty="0">
                <a:solidFill>
                  <a:srgbClr val="FF0000"/>
                </a:solidFill>
              </a:rPr>
              <a:t>1500 m below surface</a:t>
            </a:r>
          </a:p>
          <a:p>
            <a:pPr marL="558800" lvl="1" indent="-177800">
              <a:lnSpc>
                <a:spcPct val="90000"/>
              </a:lnSpc>
              <a:spcBef>
                <a:spcPct val="30000"/>
              </a:spcBef>
              <a:buFontTx/>
              <a:buChar char="•"/>
            </a:pPr>
            <a:r>
              <a:rPr lang="en-US" sz="2000" b="0" dirty="0">
                <a:solidFill>
                  <a:srgbClr val="FF0000"/>
                </a:solidFill>
              </a:rPr>
              <a:t>Largest U.S. offshore oil breach as of 2010—21.2–33.5 million gal oil released during first 6 weeks</a:t>
            </a:r>
            <a:r>
              <a:rPr lang="en-US" sz="2000" b="0" dirty="0">
                <a:solidFill>
                  <a:srgbClr val="000000"/>
                </a:solidFill>
              </a:rPr>
              <a:t>, based on USGS rough estimates</a:t>
            </a:r>
            <a:endParaRPr lang="en-US" sz="2000" b="0" dirty="0">
              <a:solidFill>
                <a:srgbClr val="000000"/>
              </a:solidFill>
              <a:latin typeface="Verdana" pitchFamily="-123" charset="0"/>
            </a:endParaRPr>
          </a:p>
          <a:p>
            <a:pPr marL="558800" lvl="1" indent="-177800">
              <a:lnSpc>
                <a:spcPct val="90000"/>
              </a:lnSpc>
              <a:spcBef>
                <a:spcPct val="30000"/>
              </a:spcBef>
              <a:buFontTx/>
              <a:buChar char="•"/>
            </a:pPr>
            <a:r>
              <a:rPr lang="en-US" sz="2000" b="0" dirty="0">
                <a:solidFill>
                  <a:srgbClr val="000000"/>
                </a:solidFill>
              </a:rPr>
              <a:t>Hundreds of miles of coastal habitats threatened </a:t>
            </a:r>
            <a:endParaRPr lang="en-US" sz="2000" b="0" dirty="0">
              <a:solidFill>
                <a:srgbClr val="000000"/>
              </a:solidFill>
              <a:latin typeface="Verdana" pitchFamily="-123" charset="0"/>
            </a:endParaRPr>
          </a:p>
          <a:p>
            <a:pPr marL="558800" lvl="1" indent="-177800">
              <a:lnSpc>
                <a:spcPct val="90000"/>
              </a:lnSpc>
              <a:spcBef>
                <a:spcPct val="30000"/>
              </a:spcBef>
              <a:buFontTx/>
              <a:buChar char="•"/>
            </a:pPr>
            <a:r>
              <a:rPr lang="en-US" sz="2000" dirty="0">
                <a:solidFill>
                  <a:srgbClr val="000000"/>
                </a:solidFill>
              </a:rPr>
              <a:t>Methods tried: </a:t>
            </a:r>
            <a:r>
              <a:rPr lang="en-US" sz="2000" b="0" dirty="0">
                <a:solidFill>
                  <a:srgbClr val="000000"/>
                </a:solidFill>
              </a:rPr>
              <a:t> dome, cap, siphoning, controlled burns, “top kill,” “junk shot,” and relief wells</a:t>
            </a:r>
          </a:p>
        </p:txBody>
      </p:sp>
      <p:sp>
        <p:nvSpPr>
          <p:cNvPr id="193546" name="Rectangle 10"/>
          <p:cNvSpPr>
            <a:spLocks noChangeArrowheads="1"/>
          </p:cNvSpPr>
          <p:nvPr/>
        </p:nvSpPr>
        <p:spPr bwMode="auto">
          <a:xfrm>
            <a:off x="5715000" y="4343400"/>
            <a:ext cx="3124200" cy="274638"/>
          </a:xfrm>
          <a:prstGeom prst="rect">
            <a:avLst/>
          </a:prstGeom>
          <a:noFill/>
          <a:ln w="9525">
            <a:noFill/>
            <a:miter lim="800000"/>
            <a:headEnd/>
            <a:tailEnd/>
          </a:ln>
        </p:spPr>
        <p:txBody>
          <a:bodyPr>
            <a:prstTxWarp prst="textNoShape">
              <a:avLst/>
            </a:prstTxWarp>
            <a:spAutoFit/>
          </a:bodyPr>
          <a:lstStyle/>
          <a:p>
            <a:endParaRPr lang="en-US"/>
          </a:p>
        </p:txBody>
      </p:sp>
      <p:pic>
        <p:nvPicPr>
          <p:cNvPr id="193549" name="Picture 13" descr="Tslide 19 def img 100519-G-5380K-036-1"/>
          <p:cNvPicPr>
            <a:picLocks noChangeAspect="1" noChangeArrowheads="1"/>
          </p:cNvPicPr>
          <p:nvPr/>
        </p:nvPicPr>
        <p:blipFill>
          <a:blip r:embed="rId3"/>
          <a:srcRect l="4762"/>
          <a:stretch>
            <a:fillRect/>
          </a:stretch>
        </p:blipFill>
        <p:spPr bwMode="auto">
          <a:xfrm>
            <a:off x="5715000" y="1828800"/>
            <a:ext cx="3048000" cy="2387600"/>
          </a:xfrm>
          <a:prstGeom prst="rect">
            <a:avLst/>
          </a:prstGeom>
          <a:noFill/>
        </p:spPr>
      </p:pic>
      <p:sp>
        <p:nvSpPr>
          <p:cNvPr id="193550" name="Rectangle 14"/>
          <p:cNvSpPr>
            <a:spLocks noChangeArrowheads="1"/>
          </p:cNvSpPr>
          <p:nvPr/>
        </p:nvSpPr>
        <p:spPr bwMode="auto">
          <a:xfrm>
            <a:off x="6553200" y="4267200"/>
            <a:ext cx="2362200" cy="942975"/>
          </a:xfrm>
          <a:prstGeom prst="rect">
            <a:avLst/>
          </a:prstGeom>
          <a:noFill/>
          <a:ln w="9525">
            <a:noFill/>
            <a:miter lim="800000"/>
            <a:headEnd/>
            <a:tailEnd/>
          </a:ln>
        </p:spPr>
        <p:txBody>
          <a:bodyPr>
            <a:prstTxWarp prst="textNoShape">
              <a:avLst/>
            </a:prstTxWarp>
            <a:spAutoFit/>
          </a:bodyPr>
          <a:lstStyle/>
          <a:p>
            <a:r>
              <a:rPr lang="en-US" sz="1400" b="0"/>
              <a:t>Controlled burns attempt to contain oil pumping into the Gulf, one month after the 2010 well blow-out.</a:t>
            </a:r>
            <a:endParaRPr lang="en-US" sz="2400" b="0">
              <a:solidFill>
                <a:srgbClr val="66666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457200" y="838200"/>
            <a:ext cx="8382000" cy="1143000"/>
          </a:xfrm>
        </p:spPr>
        <p:txBody>
          <a:bodyPr/>
          <a:lstStyle/>
          <a:p>
            <a:r>
              <a:rPr lang="en-US" b="1">
                <a:latin typeface="Arial" pitchFamily="-123" charset="0"/>
              </a:rPr>
              <a:t>Damage Caused by Extracting Fuels</a:t>
            </a:r>
            <a:endParaRPr lang="en-US" b="1"/>
          </a:p>
        </p:txBody>
      </p:sp>
      <p:sp>
        <p:nvSpPr>
          <p:cNvPr id="175107" name="Rectangle 3"/>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175108" name="Rectangle 4"/>
          <p:cNvSpPr>
            <a:spLocks noChangeArrowheads="1"/>
          </p:cNvSpPr>
          <p:nvPr/>
        </p:nvSpPr>
        <p:spPr bwMode="auto">
          <a:xfrm>
            <a:off x="381000" y="233363"/>
            <a:ext cx="52022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17.3 Consequences of Fossil Fuel Use</a:t>
            </a:r>
          </a:p>
        </p:txBody>
      </p:sp>
      <p:sp>
        <p:nvSpPr>
          <p:cNvPr id="175109" name="Text Box 5"/>
          <p:cNvSpPr txBox="1">
            <a:spLocks noChangeArrowheads="1"/>
          </p:cNvSpPr>
          <p:nvPr/>
        </p:nvSpPr>
        <p:spPr bwMode="auto">
          <a:xfrm>
            <a:off x="228600" y="1952625"/>
            <a:ext cx="5867400" cy="4357688"/>
          </a:xfrm>
          <a:prstGeom prst="rect">
            <a:avLst/>
          </a:prstGeom>
          <a:noFill/>
          <a:ln w="9525">
            <a:noFill/>
            <a:miter lim="800000"/>
            <a:headEnd/>
            <a:tailEnd/>
          </a:ln>
        </p:spPr>
        <p:txBody>
          <a:bodyPr>
            <a:prstTxWarp prst="textNoShape">
              <a:avLst/>
            </a:prstTxWarp>
            <a:spAutoFit/>
          </a:bodyPr>
          <a:lstStyle/>
          <a:p>
            <a:pPr marL="190500" indent="-190500">
              <a:spcBef>
                <a:spcPct val="50000"/>
              </a:spcBef>
              <a:buFont typeface="Times" pitchFamily="-123" charset="0"/>
              <a:buChar char="•"/>
            </a:pPr>
            <a:r>
              <a:rPr lang="en-US" sz="2400">
                <a:ea typeface="Osaka" pitchFamily="-123" charset="-128"/>
                <a:cs typeface="Osaka" pitchFamily="-123" charset="-128"/>
              </a:rPr>
              <a:t>Mining:</a:t>
            </a:r>
          </a:p>
          <a:p>
            <a:pPr marL="571500" lvl="1" indent="-190500">
              <a:spcBef>
                <a:spcPct val="50000"/>
              </a:spcBef>
              <a:buFont typeface="Times" pitchFamily="-123" charset="0"/>
              <a:buChar char="•"/>
            </a:pPr>
            <a:r>
              <a:rPr lang="en-US" sz="2000" b="0">
                <a:ea typeface="Osaka" pitchFamily="-123" charset="-128"/>
                <a:cs typeface="Osaka" pitchFamily="-123" charset="-128"/>
              </a:rPr>
              <a:t>Humans risk lives and respiratory health.</a:t>
            </a:r>
          </a:p>
          <a:p>
            <a:pPr marL="571500" lvl="1" indent="-190500">
              <a:spcBef>
                <a:spcPct val="50000"/>
              </a:spcBef>
              <a:buFont typeface="Times" pitchFamily="-123" charset="0"/>
              <a:buChar char="•"/>
            </a:pPr>
            <a:r>
              <a:rPr lang="en-US" sz="2000" b="0">
                <a:ea typeface="Osaka" pitchFamily="-123" charset="-128"/>
                <a:cs typeface="Osaka" pitchFamily="-123" charset="-128"/>
              </a:rPr>
              <a:t>Ecosystems are damaged by habitat destruction, extensive erosion, acid drainage, and heavy metal contamination downslope </a:t>
            </a:r>
            <a:br>
              <a:rPr lang="en-US" sz="2000" b="0">
                <a:ea typeface="Osaka" pitchFamily="-123" charset="-128"/>
                <a:cs typeface="Osaka" pitchFamily="-123" charset="-128"/>
              </a:rPr>
            </a:br>
            <a:r>
              <a:rPr lang="en-US" sz="2000" b="0">
                <a:ea typeface="Osaka" pitchFamily="-123" charset="-128"/>
                <a:cs typeface="Osaka" pitchFamily="-123" charset="-128"/>
              </a:rPr>
              <a:t>of mines.</a:t>
            </a:r>
          </a:p>
          <a:p>
            <a:pPr marL="190500" indent="-190500">
              <a:spcBef>
                <a:spcPct val="50000"/>
              </a:spcBef>
              <a:buFont typeface="Times" pitchFamily="-123" charset="0"/>
              <a:buChar char="•"/>
            </a:pPr>
            <a:r>
              <a:rPr lang="en-US" sz="2400">
                <a:ea typeface="Osaka" pitchFamily="-123" charset="-128"/>
                <a:cs typeface="Osaka" pitchFamily="-123" charset="-128"/>
              </a:rPr>
              <a:t>Oil and gas extraction:</a:t>
            </a:r>
          </a:p>
          <a:p>
            <a:pPr marL="571500" lvl="1" indent="-190500">
              <a:spcBef>
                <a:spcPct val="50000"/>
              </a:spcBef>
              <a:buFont typeface="Times" pitchFamily="-123" charset="0"/>
              <a:buChar char="•"/>
            </a:pPr>
            <a:r>
              <a:rPr lang="en-US" sz="2000" b="0">
                <a:ea typeface="Osaka" pitchFamily="-123" charset="-128"/>
                <a:cs typeface="Osaka" pitchFamily="-123" charset="-128"/>
              </a:rPr>
              <a:t>Roads and structures built to support drilling break up habitats and harm ecosystems.</a:t>
            </a:r>
          </a:p>
          <a:p>
            <a:pPr marL="571500" lvl="1" indent="-190500">
              <a:spcBef>
                <a:spcPct val="50000"/>
              </a:spcBef>
              <a:buFont typeface="Times" pitchFamily="-123" charset="0"/>
              <a:buChar char="•"/>
            </a:pPr>
            <a:r>
              <a:rPr lang="en-US" sz="2000" b="0">
                <a:ea typeface="Osaka" pitchFamily="-123" charset="-128"/>
                <a:cs typeface="Osaka" pitchFamily="-123" charset="-128"/>
              </a:rPr>
              <a:t>The longterm consequences of accidents can be uncertain or unpredictable</a:t>
            </a:r>
            <a:endParaRPr lang="en-US" sz="2400" b="0">
              <a:ea typeface="Osaka" pitchFamily="-123" charset="-128"/>
              <a:cs typeface="Osaka" pitchFamily="-123" charset="-128"/>
            </a:endParaRPr>
          </a:p>
        </p:txBody>
      </p:sp>
      <p:sp>
        <p:nvSpPr>
          <p:cNvPr id="175112" name="Rectangle 8"/>
          <p:cNvSpPr>
            <a:spLocks noChangeArrowheads="1"/>
          </p:cNvSpPr>
          <p:nvPr/>
        </p:nvSpPr>
        <p:spPr bwMode="auto">
          <a:xfrm>
            <a:off x="6096000" y="6300788"/>
            <a:ext cx="2635250" cy="304800"/>
          </a:xfrm>
          <a:prstGeom prst="rect">
            <a:avLst/>
          </a:prstGeom>
          <a:noFill/>
          <a:ln w="9525">
            <a:noFill/>
            <a:miter lim="800000"/>
            <a:headEnd/>
            <a:tailEnd/>
          </a:ln>
        </p:spPr>
        <p:txBody>
          <a:bodyPr wrap="none">
            <a:prstTxWarp prst="textNoShape">
              <a:avLst/>
            </a:prstTxWarp>
            <a:spAutoFit/>
          </a:bodyPr>
          <a:lstStyle/>
          <a:p>
            <a:r>
              <a:rPr lang="en-US" sz="1400" b="0"/>
              <a:t>Acid drainage from a coal mine</a:t>
            </a:r>
          </a:p>
        </p:txBody>
      </p:sp>
      <p:pic>
        <p:nvPicPr>
          <p:cNvPr id="175113" name="Picture 9" descr="Tslide 20 nps biso_83-037"/>
          <p:cNvPicPr>
            <a:picLocks noChangeAspect="1" noChangeArrowheads="1"/>
          </p:cNvPicPr>
          <p:nvPr/>
        </p:nvPicPr>
        <p:blipFill>
          <a:blip r:embed="rId3"/>
          <a:srcRect/>
          <a:stretch>
            <a:fillRect/>
          </a:stretch>
        </p:blipFill>
        <p:spPr bwMode="auto">
          <a:xfrm>
            <a:off x="6172200" y="1981200"/>
            <a:ext cx="2743200" cy="42799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nvPr>
        </p:nvSpPr>
        <p:spPr/>
        <p:txBody>
          <a:bodyPr/>
          <a:lstStyle/>
          <a:p>
            <a:r>
              <a:rPr lang="en-US" b="1">
                <a:latin typeface="Arial" pitchFamily="-123" charset="0"/>
              </a:rPr>
              <a:t>Dependence on Foreign Sources</a:t>
            </a:r>
            <a:endParaRPr lang="en-US" b="1"/>
          </a:p>
        </p:txBody>
      </p:sp>
      <p:sp>
        <p:nvSpPr>
          <p:cNvPr id="177155" name="Rectangle 3"/>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177156" name="Rectangle 4"/>
          <p:cNvSpPr>
            <a:spLocks noChangeArrowheads="1"/>
          </p:cNvSpPr>
          <p:nvPr/>
        </p:nvSpPr>
        <p:spPr bwMode="auto">
          <a:xfrm>
            <a:off x="381000" y="233363"/>
            <a:ext cx="52022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17.3 Consequences of Fossil Fuel Use</a:t>
            </a:r>
          </a:p>
        </p:txBody>
      </p:sp>
      <p:sp>
        <p:nvSpPr>
          <p:cNvPr id="177157" name="Text Box 5"/>
          <p:cNvSpPr txBox="1">
            <a:spLocks noChangeArrowheads="1"/>
          </p:cNvSpPr>
          <p:nvPr/>
        </p:nvSpPr>
        <p:spPr bwMode="auto">
          <a:xfrm>
            <a:off x="228600" y="1836738"/>
            <a:ext cx="8382000" cy="3970318"/>
          </a:xfrm>
          <a:prstGeom prst="rect">
            <a:avLst/>
          </a:prstGeom>
          <a:noFill/>
          <a:ln w="9525">
            <a:noFill/>
            <a:miter lim="800000"/>
            <a:headEnd/>
            <a:tailEnd/>
          </a:ln>
        </p:spPr>
        <p:txBody>
          <a:bodyPr>
            <a:prstTxWarp prst="textNoShape">
              <a:avLst/>
            </a:prstTxWarp>
            <a:spAutoFit/>
          </a:bodyPr>
          <a:lstStyle/>
          <a:p>
            <a:pPr marL="190500" indent="-190500">
              <a:spcBef>
                <a:spcPct val="50000"/>
              </a:spcBef>
              <a:buFont typeface="Times" pitchFamily="-123" charset="0"/>
              <a:buChar char="•"/>
            </a:pPr>
            <a:r>
              <a:rPr lang="en-US" sz="2400" b="0" dirty="0">
                <a:ea typeface="Osaka" pitchFamily="-123" charset="-128"/>
                <a:cs typeface="Osaka" pitchFamily="-123" charset="-128"/>
              </a:rPr>
              <a:t>Fossil fuels are not evenly distributed over the globe, so some countries must import fuel sources.</a:t>
            </a:r>
          </a:p>
          <a:p>
            <a:pPr marL="190500" indent="-190500">
              <a:spcBef>
                <a:spcPct val="50000"/>
              </a:spcBef>
              <a:buFont typeface="Times" pitchFamily="-123" charset="0"/>
              <a:buChar char="•"/>
            </a:pPr>
            <a:r>
              <a:rPr lang="en-US" sz="2400" b="0" dirty="0">
                <a:ea typeface="Osaka" pitchFamily="-123" charset="-128"/>
                <a:cs typeface="Osaka" pitchFamily="-123" charset="-128"/>
              </a:rPr>
              <a:t>Nations that import fuel may be </a:t>
            </a:r>
            <a:br>
              <a:rPr lang="en-US" sz="2400" b="0" dirty="0">
                <a:ea typeface="Osaka" pitchFamily="-123" charset="-128"/>
                <a:cs typeface="Osaka" pitchFamily="-123" charset="-128"/>
              </a:rPr>
            </a:br>
            <a:r>
              <a:rPr lang="en-US" sz="2400" b="0" dirty="0">
                <a:ea typeface="Osaka" pitchFamily="-123" charset="-128"/>
                <a:cs typeface="Osaka" pitchFamily="-123" charset="-128"/>
              </a:rPr>
              <a:t>vulnerable to changes in fuel prices </a:t>
            </a:r>
            <a:br>
              <a:rPr lang="en-US" sz="2400" b="0" dirty="0">
                <a:ea typeface="Osaka" pitchFamily="-123" charset="-128"/>
                <a:cs typeface="Osaka" pitchFamily="-123" charset="-128"/>
              </a:rPr>
            </a:br>
            <a:r>
              <a:rPr lang="en-US" sz="2400" b="0" dirty="0">
                <a:ea typeface="Osaka" pitchFamily="-123" charset="-128"/>
                <a:cs typeface="Osaka" pitchFamily="-123" charset="-128"/>
              </a:rPr>
              <a:t>set by suppliers.</a:t>
            </a:r>
          </a:p>
          <a:p>
            <a:pPr marL="190500" indent="-190500">
              <a:spcBef>
                <a:spcPct val="50000"/>
              </a:spcBef>
              <a:buFont typeface="Times" pitchFamily="-123" charset="0"/>
              <a:buChar char="•"/>
            </a:pPr>
            <a:r>
              <a:rPr lang="en-US" sz="2400" b="0" dirty="0">
                <a:solidFill>
                  <a:srgbClr val="FF0000"/>
                </a:solidFill>
                <a:ea typeface="Osaka" pitchFamily="-123" charset="-128"/>
                <a:cs typeface="Osaka" pitchFamily="-123" charset="-128"/>
              </a:rPr>
              <a:t>Nations can import less fuel by </a:t>
            </a:r>
            <a:br>
              <a:rPr lang="en-US" sz="2400" b="0" dirty="0">
                <a:solidFill>
                  <a:srgbClr val="FF0000"/>
                </a:solidFill>
                <a:ea typeface="Osaka" pitchFamily="-123" charset="-128"/>
                <a:cs typeface="Osaka" pitchFamily="-123" charset="-128"/>
              </a:rPr>
            </a:br>
            <a:r>
              <a:rPr lang="en-US" sz="2400" b="0" dirty="0">
                <a:solidFill>
                  <a:srgbClr val="FF0000"/>
                </a:solidFill>
                <a:ea typeface="Osaka" pitchFamily="-123" charset="-128"/>
                <a:cs typeface="Osaka" pitchFamily="-123" charset="-128"/>
              </a:rPr>
              <a:t>developing domestic oil sources </a:t>
            </a:r>
            <a:br>
              <a:rPr lang="en-US" sz="2400" b="0" dirty="0">
                <a:solidFill>
                  <a:srgbClr val="FF0000"/>
                </a:solidFill>
                <a:ea typeface="Osaka" pitchFamily="-123" charset="-128"/>
                <a:cs typeface="Osaka" pitchFamily="-123" charset="-128"/>
              </a:rPr>
            </a:br>
            <a:r>
              <a:rPr lang="en-US" sz="2400" b="0" dirty="0">
                <a:solidFill>
                  <a:srgbClr val="FF0000"/>
                </a:solidFill>
                <a:ea typeface="Osaka" pitchFamily="-123" charset="-128"/>
                <a:cs typeface="Osaka" pitchFamily="-123" charset="-128"/>
              </a:rPr>
              <a:t>and renewable energy sources.</a:t>
            </a:r>
          </a:p>
          <a:p>
            <a:pPr marL="190500" indent="-190500">
              <a:spcBef>
                <a:spcPct val="50000"/>
              </a:spcBef>
              <a:buFont typeface="Times" pitchFamily="-123" charset="0"/>
              <a:buChar char="•"/>
            </a:pPr>
            <a:endParaRPr lang="en-US" sz="2400" b="0" dirty="0">
              <a:ea typeface="Osaka" pitchFamily="-123" charset="-128"/>
              <a:cs typeface="Osaka" pitchFamily="-123" charset="-128"/>
            </a:endParaRPr>
          </a:p>
        </p:txBody>
      </p:sp>
      <p:pic>
        <p:nvPicPr>
          <p:cNvPr id="177161" name="Picture 9" descr="Tslide 21 nrel 15986"/>
          <p:cNvPicPr>
            <a:picLocks noChangeAspect="1" noChangeArrowheads="1"/>
          </p:cNvPicPr>
          <p:nvPr/>
        </p:nvPicPr>
        <p:blipFill>
          <a:blip r:embed="rId3"/>
          <a:srcRect/>
          <a:stretch>
            <a:fillRect/>
          </a:stretch>
        </p:blipFill>
        <p:spPr bwMode="auto">
          <a:xfrm>
            <a:off x="5638800" y="2803525"/>
            <a:ext cx="2743200" cy="26828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idx="4294967295"/>
          </p:nvPr>
        </p:nvSpPr>
        <p:spPr/>
        <p:txBody>
          <a:bodyPr/>
          <a:lstStyle/>
          <a:p>
            <a:r>
              <a:rPr lang="en-US" b="1">
                <a:latin typeface="Arial" pitchFamily="-123" charset="0"/>
              </a:rPr>
              <a:t>Energy Conservation</a:t>
            </a:r>
            <a:endParaRPr lang="en-US" b="1"/>
          </a:p>
        </p:txBody>
      </p:sp>
      <p:sp>
        <p:nvSpPr>
          <p:cNvPr id="179203" name="Rectangle 3"/>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179204" name="Rectangle 4"/>
          <p:cNvSpPr>
            <a:spLocks noChangeArrowheads="1"/>
          </p:cNvSpPr>
          <p:nvPr/>
        </p:nvSpPr>
        <p:spPr bwMode="auto">
          <a:xfrm>
            <a:off x="381000" y="233363"/>
            <a:ext cx="52022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17.3 Consequences of Fossil Fuel Use</a:t>
            </a:r>
          </a:p>
        </p:txBody>
      </p:sp>
      <p:sp>
        <p:nvSpPr>
          <p:cNvPr id="179205" name="Text Box 5"/>
          <p:cNvSpPr txBox="1">
            <a:spLocks noChangeArrowheads="1"/>
          </p:cNvSpPr>
          <p:nvPr/>
        </p:nvSpPr>
        <p:spPr bwMode="auto">
          <a:xfrm>
            <a:off x="228600" y="1836738"/>
            <a:ext cx="6781800" cy="3016250"/>
          </a:xfrm>
          <a:prstGeom prst="rect">
            <a:avLst/>
          </a:prstGeom>
          <a:noFill/>
          <a:ln w="9525">
            <a:noFill/>
            <a:miter lim="800000"/>
            <a:headEnd/>
            <a:tailEnd/>
          </a:ln>
        </p:spPr>
        <p:txBody>
          <a:bodyPr>
            <a:prstTxWarp prst="textNoShape">
              <a:avLst/>
            </a:prstTxWarp>
            <a:spAutoFit/>
          </a:bodyPr>
          <a:lstStyle/>
          <a:p>
            <a:pPr marL="190500" indent="-190500">
              <a:spcBef>
                <a:spcPct val="50000"/>
              </a:spcBef>
              <a:buFont typeface="Times" pitchFamily="-123" charset="0"/>
              <a:buChar char="•"/>
            </a:pPr>
            <a:r>
              <a:rPr lang="en-US" sz="2400" b="0">
                <a:ea typeface="Osaka" pitchFamily="-123" charset="-128"/>
                <a:cs typeface="Osaka" pitchFamily="-123" charset="-128"/>
              </a:rPr>
              <a:t>Practice of reducing energy use to make fossil fuels last and to prevent environmental damage</a:t>
            </a:r>
          </a:p>
          <a:p>
            <a:pPr marL="571500" lvl="1" indent="-190500">
              <a:spcBef>
                <a:spcPct val="50000"/>
              </a:spcBef>
              <a:buFont typeface="Times" pitchFamily="-123" charset="0"/>
              <a:buChar char="•"/>
            </a:pPr>
            <a:r>
              <a:rPr lang="en-US" sz="2000">
                <a:ea typeface="Osaka" pitchFamily="-123" charset="-128"/>
                <a:cs typeface="Osaka" pitchFamily="-123" charset="-128"/>
              </a:rPr>
              <a:t>Transportation:</a:t>
            </a:r>
            <a:r>
              <a:rPr lang="en-US" sz="2000" b="0">
                <a:ea typeface="Osaka" pitchFamily="-123" charset="-128"/>
                <a:cs typeface="Osaka" pitchFamily="-123" charset="-128"/>
              </a:rPr>
              <a:t> Gas-efficient cars and higher gas prices could help conserve energy in the U.S.</a:t>
            </a:r>
          </a:p>
          <a:p>
            <a:pPr marL="571500" lvl="1" indent="-190500">
              <a:spcBef>
                <a:spcPct val="50000"/>
              </a:spcBef>
              <a:buFont typeface="Times" pitchFamily="-123" charset="0"/>
              <a:buChar char="•"/>
            </a:pPr>
            <a:r>
              <a:rPr lang="en-US" sz="2000">
                <a:ea typeface="Osaka" pitchFamily="-123" charset="-128"/>
                <a:cs typeface="Osaka" pitchFamily="-123" charset="-128"/>
              </a:rPr>
              <a:t>Personal choices:</a:t>
            </a:r>
            <a:r>
              <a:rPr lang="en-US" sz="2000" b="0">
                <a:ea typeface="Osaka" pitchFamily="-123" charset="-128"/>
                <a:cs typeface="Osaka" pitchFamily="-123" charset="-128"/>
              </a:rPr>
              <a:t> Individuals can save energy by turning off lights, taking public transit, and buying energy-efficient appliances.</a:t>
            </a:r>
            <a:endParaRPr lang="en-US" sz="2400" b="0">
              <a:ea typeface="Osaka" pitchFamily="-123" charset="-128"/>
              <a:cs typeface="Osaka" pitchFamily="-123" charset="-128"/>
            </a:endParaRPr>
          </a:p>
        </p:txBody>
      </p:sp>
      <p:sp>
        <p:nvSpPr>
          <p:cNvPr id="179206" name="Rectangle 6"/>
          <p:cNvSpPr>
            <a:spLocks noChangeArrowheads="1"/>
          </p:cNvSpPr>
          <p:nvPr/>
        </p:nvSpPr>
        <p:spPr bwMode="auto">
          <a:xfrm>
            <a:off x="838200" y="5105400"/>
            <a:ext cx="3810000" cy="762000"/>
          </a:xfrm>
          <a:prstGeom prst="rect">
            <a:avLst/>
          </a:prstGeom>
          <a:solidFill>
            <a:srgbClr val="FDFFED"/>
          </a:solidFill>
          <a:ln w="25400">
            <a:solidFill>
              <a:srgbClr val="99CC00"/>
            </a:solidFill>
            <a:miter lim="800000"/>
            <a:headEnd/>
            <a:tailEnd/>
          </a:ln>
          <a:effectLst>
            <a:outerShdw blurRad="137160" dist="88794" dir="1799997" algn="ctr" rotWithShape="0">
              <a:schemeClr val="bg2">
                <a:alpha val="50000"/>
              </a:schemeClr>
            </a:outerShdw>
          </a:effectLst>
        </p:spPr>
        <p:txBody>
          <a:bodyPr lIns="182880" tIns="182880" rIns="182880" bIns="182880">
            <a:prstTxWarp prst="textNoShape">
              <a:avLst/>
            </a:prstTxWarp>
          </a:bodyPr>
          <a:lstStyle/>
          <a:p>
            <a:pPr eaLnBrk="1" hangingPunct="1">
              <a:spcBef>
                <a:spcPct val="20000"/>
              </a:spcBef>
              <a:buFont typeface="Times" pitchFamily="-123" charset="0"/>
              <a:buNone/>
            </a:pPr>
            <a:r>
              <a:rPr lang="en-US" sz="1400" b="0">
                <a:solidFill>
                  <a:srgbClr val="008040"/>
                </a:solidFill>
                <a:latin typeface="Arial Bold" pitchFamily="-123" charset="0"/>
                <a:ea typeface="MS Pゴシック" pitchFamily="-92" charset="-128"/>
                <a:cs typeface="MS Pゴシック" pitchFamily="-92" charset="-128"/>
              </a:rPr>
              <a:t>Did You Know?</a:t>
            </a:r>
            <a:r>
              <a:rPr lang="en-US" sz="1400" b="0" i="1">
                <a:latin typeface="Myriad Pro" pitchFamily="-123" charset="0"/>
                <a:ea typeface="MS Pゴシック" pitchFamily="-92" charset="-128"/>
                <a:cs typeface="MS Pゴシック" pitchFamily="-92" charset="-128"/>
              </a:rPr>
              <a:t> </a:t>
            </a:r>
            <a:r>
              <a:rPr lang="en-US" sz="1400" b="0" i="1"/>
              <a:t>Transportation accounts for 2/3 of U.S. oil consumption.</a:t>
            </a:r>
            <a:endParaRPr lang="en-US" sz="2000" b="0">
              <a:ea typeface="MS Pゴシック" pitchFamily="-92" charset="-128"/>
              <a:cs typeface="MS Pゴシック" pitchFamily="-92" charset="-128"/>
            </a:endParaRPr>
          </a:p>
        </p:txBody>
      </p:sp>
      <p:pic>
        <p:nvPicPr>
          <p:cNvPr id="179209" name="Picture 9" descr="Tslide 22 nrel 06244 copy"/>
          <p:cNvPicPr>
            <a:picLocks noChangeAspect="1" noChangeArrowheads="1"/>
          </p:cNvPicPr>
          <p:nvPr/>
        </p:nvPicPr>
        <p:blipFill>
          <a:blip r:embed="rId3"/>
          <a:srcRect/>
          <a:stretch>
            <a:fillRect/>
          </a:stretch>
        </p:blipFill>
        <p:spPr bwMode="auto">
          <a:xfrm>
            <a:off x="7010400" y="1905000"/>
            <a:ext cx="1892300" cy="3657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ue Horizon">
  <a:themeElements>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fontScheme name="Blue Horizon">
      <a:majorFont>
        <a:latin typeface="Arial Bold"/>
        <a:ea typeface="MS Pゴシック"/>
        <a:cs typeface="MS Pゴシック"/>
      </a:majorFont>
      <a:minorFont>
        <a:latin typeface="Arial"/>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defRPr>
        </a:defPPr>
      </a:lstStyle>
    </a:lnDef>
  </a:objectDefaults>
  <a:extraClrSchemeLst>
    <a:extraClrScheme>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Horizon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ue Horizon">
  <a:themeElements>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fontScheme name="Blue Horizon">
      <a:majorFont>
        <a:latin typeface="Arial Bold"/>
        <a:ea typeface="MS Pゴシック"/>
        <a:cs typeface="MS Pゴシック"/>
      </a:majorFont>
      <a:minorFont>
        <a:latin typeface="Arial"/>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defRPr>
        </a:defPPr>
      </a:lstStyle>
    </a:lnDef>
  </a:objectDefaults>
  <a:extraClrSchemeLst>
    <a:extraClrScheme>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Horizon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2004:Templates:Presentations:Designs:Blue Horizon</Template>
  <TotalTime>26515</TotalTime>
  <Words>2814</Words>
  <Application>Microsoft Office PowerPoint</Application>
  <PresentationFormat>On-screen Show (4:3)</PresentationFormat>
  <Paragraphs>388</Paragraphs>
  <Slides>50</Slides>
  <Notes>30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50</vt:i4>
      </vt:variant>
    </vt:vector>
  </HeadingPairs>
  <TitlesOfParts>
    <vt:vector size="62" baseType="lpstr">
      <vt:lpstr>ＭＳ Ｐゴシック</vt:lpstr>
      <vt:lpstr>Arial</vt:lpstr>
      <vt:lpstr>Arial Bold</vt:lpstr>
      <vt:lpstr>Lucida Grande</vt:lpstr>
      <vt:lpstr>Monaco</vt:lpstr>
      <vt:lpstr>MS Pゴシック</vt:lpstr>
      <vt:lpstr>Myriad Pro</vt:lpstr>
      <vt:lpstr>Osaka</vt:lpstr>
      <vt:lpstr>Times</vt:lpstr>
      <vt:lpstr>Verdana</vt:lpstr>
      <vt:lpstr>Blue Horizon</vt:lpstr>
      <vt:lpstr>1_Blue Horizon</vt:lpstr>
      <vt:lpstr>Vocab. Unit 5 Lesson B Define in your journals. Page 520</vt:lpstr>
      <vt:lpstr>Article Questions: Restate the questions and complete in your interactive journal. </vt:lpstr>
      <vt:lpstr>Non-Renewable Resources</vt:lpstr>
      <vt:lpstr>Lesson 17.3 Consequences of Fossil Fuel Use</vt:lpstr>
      <vt:lpstr>Pollution, Climate Change, and Public Health</vt:lpstr>
      <vt:lpstr>Gulf of Mexico Oil Well Explosions</vt:lpstr>
      <vt:lpstr>Damage Caused by Extracting Fuels</vt:lpstr>
      <vt:lpstr>Dependence on Foreign Sources</vt:lpstr>
      <vt:lpstr>Energy Conservation</vt:lpstr>
      <vt:lpstr>Lesson 17.4 Nuclear Power</vt:lpstr>
      <vt:lpstr>Nuclear Fission</vt:lpstr>
      <vt:lpstr>Generating Electricity Using Nuclear Energy</vt:lpstr>
      <vt:lpstr>Benefits and Costs of  Nuclear Power</vt:lpstr>
      <vt:lpstr>Nuclear Waste</vt:lpstr>
      <vt:lpstr>Nuclear Fusion</vt:lpstr>
      <vt:lpstr>Class Work 4/7 (a-day) 4/11 (b-day)</vt:lpstr>
      <vt:lpstr>INTRODUCTION 4/11 (a-day) 4/12 (b-day)</vt:lpstr>
      <vt:lpstr>8b - Types of Energy 4/12 (a-day) 4/13 (b-day)</vt:lpstr>
      <vt:lpstr>Complete 8a Assessments 4/12 (a-day) 4/13 (b-day)</vt:lpstr>
      <vt:lpstr>Bellringer 4/12 (a-day) 4/13 (b-day)</vt:lpstr>
      <vt:lpstr>What is Energy 4/12 (a-day) 4/13 (b-day)</vt:lpstr>
      <vt:lpstr>What is Energy 4/12 (a-day) 4/13 (b-day)</vt:lpstr>
      <vt:lpstr>What is Energy 4/12 (a-day) 4/13 (b-day)</vt:lpstr>
      <vt:lpstr>Today’s assignment 4/12 (a-day) 4/13 (b-day)</vt:lpstr>
      <vt:lpstr>8c – Renewable Energy Sources 4/14 (a-day) 4/15 (b-day)</vt:lpstr>
      <vt:lpstr>Bellringer 4/14 (a-day) 4/15 (b-day)</vt:lpstr>
      <vt:lpstr>Lesson 18.1 Biomass and Geothermal Energy</vt:lpstr>
      <vt:lpstr>Why We Need Alternative  Energy Sources</vt:lpstr>
      <vt:lpstr>Biomass Energy</vt:lpstr>
      <vt:lpstr>Biomass Energy Sources</vt:lpstr>
      <vt:lpstr>Benefits and Costs of  Biomass Energy</vt:lpstr>
      <vt:lpstr>Geothermal Energy</vt:lpstr>
      <vt:lpstr>Benefits and Costs of  Geothermal Energy</vt:lpstr>
      <vt:lpstr>Lesson 18.2  Hydropower and Ocean Power</vt:lpstr>
      <vt:lpstr>Generating Electricity  With Hydropower</vt:lpstr>
      <vt:lpstr>Benefits and Costs of Hydropower</vt:lpstr>
      <vt:lpstr>Tidal Energy</vt:lpstr>
      <vt:lpstr>Thermal Energy From the Ocean</vt:lpstr>
      <vt:lpstr>Lesson 18.3  Solar and Wind Energy</vt:lpstr>
      <vt:lpstr>Harnessing Solar Energy for Heat</vt:lpstr>
      <vt:lpstr>Harnessing Solar Energy to  Make Electricity</vt:lpstr>
      <vt:lpstr>Benefits and Costs of Solar Power</vt:lpstr>
      <vt:lpstr>Using Wind to  Make Electricity</vt:lpstr>
      <vt:lpstr>Benefits and Costs of Wind Power</vt:lpstr>
      <vt:lpstr>Dirty Jobs Video</vt:lpstr>
      <vt:lpstr>Vocabulary Terms Homework</vt:lpstr>
      <vt:lpstr>Today’s Agenda 4/18 (a-day) 4/19 (b-day)</vt:lpstr>
      <vt:lpstr>Bellringer Question 4/18 (a-day) 4/19 (b-day)</vt:lpstr>
      <vt:lpstr>Jeopardy Review 4/18 (a-day) 4/19 (b-day)</vt:lpstr>
      <vt:lpstr>Absentees Make Up work 4/18 (a-day) 4/19 (b-day)</vt:lpstr>
    </vt:vector>
  </TitlesOfParts>
  <Company>Pearson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Resources</dc:title>
  <dc:creator>Pearson Inc.</dc:creator>
  <cp:lastModifiedBy>Bakor, Imane</cp:lastModifiedBy>
  <cp:revision>459</cp:revision>
  <dcterms:created xsi:type="dcterms:W3CDTF">2010-02-18T15:13:12Z</dcterms:created>
  <dcterms:modified xsi:type="dcterms:W3CDTF">2018-02-14T18:24:12Z</dcterms:modified>
</cp:coreProperties>
</file>